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88" r:id="rId2"/>
    <p:sldMasterId id="2147483830" r:id="rId3"/>
    <p:sldMasterId id="2147483841" r:id="rId4"/>
    <p:sldMasterId id="2147483860" r:id="rId5"/>
    <p:sldMasterId id="2147483887" r:id="rId6"/>
    <p:sldMasterId id="2147483899" r:id="rId7"/>
  </p:sldMasterIdLst>
  <p:notesMasterIdLst>
    <p:notesMasterId r:id="rId34"/>
  </p:notesMasterIdLst>
  <p:handoutMasterIdLst>
    <p:handoutMasterId r:id="rId35"/>
  </p:handoutMasterIdLst>
  <p:sldIdLst>
    <p:sldId id="357" r:id="rId8"/>
    <p:sldId id="351" r:id="rId9"/>
    <p:sldId id="282" r:id="rId10"/>
    <p:sldId id="286" r:id="rId11"/>
    <p:sldId id="437" r:id="rId12"/>
    <p:sldId id="438" r:id="rId13"/>
    <p:sldId id="477" r:id="rId14"/>
    <p:sldId id="479" r:id="rId15"/>
    <p:sldId id="480" r:id="rId16"/>
    <p:sldId id="482" r:id="rId17"/>
    <p:sldId id="483" r:id="rId18"/>
    <p:sldId id="484" r:id="rId19"/>
    <p:sldId id="485" r:id="rId20"/>
    <p:sldId id="486" r:id="rId21"/>
    <p:sldId id="487" r:id="rId22"/>
    <p:sldId id="489" r:id="rId23"/>
    <p:sldId id="490" r:id="rId24"/>
    <p:sldId id="352" r:id="rId25"/>
    <p:sldId id="436" r:id="rId26"/>
    <p:sldId id="372" r:id="rId27"/>
    <p:sldId id="322" r:id="rId28"/>
    <p:sldId id="449" r:id="rId29"/>
    <p:sldId id="453" r:id="rId30"/>
    <p:sldId id="457" r:id="rId31"/>
    <p:sldId id="464" r:id="rId32"/>
    <p:sldId id="47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acy Warren" initials="T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4"/>
    <p:restoredTop sz="94660"/>
  </p:normalViewPr>
  <p:slideViewPr>
    <p:cSldViewPr>
      <p:cViewPr varScale="1">
        <p:scale>
          <a:sx n="174" d="100"/>
          <a:sy n="174" d="100"/>
        </p:scale>
        <p:origin x="189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40" d="100"/>
        <a:sy n="140" d="100"/>
      </p:scale>
      <p:origin x="0" y="-126"/>
    </p:cViewPr>
  </p:sorterViewPr>
  <p:notesViewPr>
    <p:cSldViewPr>
      <p:cViewPr varScale="1">
        <p:scale>
          <a:sx n="61" d="100"/>
          <a:sy n="61" d="100"/>
        </p:scale>
        <p:origin x="-1908" y="-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CEA1C-6299-4633-9A7D-745D8445F86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8A507-5F37-485B-8EDF-764A49D87B26}">
      <dgm:prSet phldrT="[Text]" custT="1"/>
      <dgm:spPr/>
      <dgm:t>
        <a:bodyPr/>
        <a:lstStyle/>
        <a:p>
          <a:r>
            <a:rPr lang="en-US" sz="1600" b="1" dirty="0"/>
            <a:t>Level 4-Behavioral interventions, family support, structure</a:t>
          </a:r>
        </a:p>
      </dgm:t>
    </dgm:pt>
    <dgm:pt modelId="{4BF64D0F-B7DE-49E6-8842-6FD2B44EB9A9}" type="parTrans" cxnId="{8D0DDCD6-64C1-489C-ACA2-8D337D024F01}">
      <dgm:prSet/>
      <dgm:spPr/>
      <dgm:t>
        <a:bodyPr/>
        <a:lstStyle/>
        <a:p>
          <a:endParaRPr lang="en-US"/>
        </a:p>
      </dgm:t>
    </dgm:pt>
    <dgm:pt modelId="{922E4ED2-BEF4-4909-B90C-47DC563B0ACB}" type="sibTrans" cxnId="{8D0DDCD6-64C1-489C-ACA2-8D337D024F01}">
      <dgm:prSet/>
      <dgm:spPr/>
      <dgm:t>
        <a:bodyPr/>
        <a:lstStyle/>
        <a:p>
          <a:endParaRPr lang="en-US"/>
        </a:p>
      </dgm:t>
    </dgm:pt>
    <dgm:pt modelId="{0E9A9544-EEF3-4845-95FD-0A88039034E0}">
      <dgm:prSet phldrT="[Text]" custT="1"/>
      <dgm:spPr/>
      <dgm:t>
        <a:bodyPr/>
        <a:lstStyle/>
        <a:p>
          <a:r>
            <a:rPr lang="en-US" sz="1600" b="1" dirty="0"/>
            <a:t>Level 3-4-Speech &amp; language, OT, Therapy, CBT</a:t>
          </a:r>
        </a:p>
      </dgm:t>
    </dgm:pt>
    <dgm:pt modelId="{9CD11C3F-4FEF-4529-904C-79E59B4278FB}" type="parTrans" cxnId="{3E20E7A5-DE0A-4D48-B4A7-30BCADD53EA1}">
      <dgm:prSet/>
      <dgm:spPr/>
      <dgm:t>
        <a:bodyPr/>
        <a:lstStyle/>
        <a:p>
          <a:endParaRPr lang="en-US"/>
        </a:p>
      </dgm:t>
    </dgm:pt>
    <dgm:pt modelId="{FBCD9BCB-58F8-4D2A-9020-8AAA10ACE9AD}" type="sibTrans" cxnId="{3E20E7A5-DE0A-4D48-B4A7-30BCADD53EA1}">
      <dgm:prSet/>
      <dgm:spPr/>
      <dgm:t>
        <a:bodyPr/>
        <a:lstStyle/>
        <a:p>
          <a:endParaRPr lang="en-US"/>
        </a:p>
      </dgm:t>
    </dgm:pt>
    <dgm:pt modelId="{A7A6C89A-E6D1-4474-AB12-B41AF684373B}">
      <dgm:prSet phldrT="[Text]" custT="1"/>
      <dgm:spPr/>
      <dgm:t>
        <a:bodyPr/>
        <a:lstStyle/>
        <a:p>
          <a:r>
            <a:rPr lang="en-US" sz="1600" b="1" dirty="0"/>
            <a:t>Level 2-3-Pharmacotherapy</a:t>
          </a:r>
        </a:p>
      </dgm:t>
    </dgm:pt>
    <dgm:pt modelId="{820E26D6-875C-47DE-B0CE-E6F15808D354}" type="parTrans" cxnId="{E315AD24-9AE4-49BD-84A4-7DED725EF92A}">
      <dgm:prSet/>
      <dgm:spPr/>
      <dgm:t>
        <a:bodyPr/>
        <a:lstStyle/>
        <a:p>
          <a:endParaRPr lang="en-US"/>
        </a:p>
      </dgm:t>
    </dgm:pt>
    <dgm:pt modelId="{F60FF01A-384D-43DA-84B6-283A0378C9F4}" type="sibTrans" cxnId="{E315AD24-9AE4-49BD-84A4-7DED725EF92A}">
      <dgm:prSet/>
      <dgm:spPr/>
      <dgm:t>
        <a:bodyPr/>
        <a:lstStyle/>
        <a:p>
          <a:endParaRPr lang="en-US"/>
        </a:p>
      </dgm:t>
    </dgm:pt>
    <dgm:pt modelId="{B27FF0F4-4B8A-42DF-9CA7-511D967FDB09}">
      <dgm:prSet phldrT="[Text]" custT="1"/>
      <dgm:spPr/>
      <dgm:t>
        <a:bodyPr/>
        <a:lstStyle/>
        <a:p>
          <a:r>
            <a:rPr lang="en-US" sz="1600" b="1" dirty="0"/>
            <a:t>Level 2-Biomedical/epigenetic</a:t>
          </a:r>
        </a:p>
      </dgm:t>
    </dgm:pt>
    <dgm:pt modelId="{0677FA0E-9B7A-419E-B2C8-80E9E1E727BA}" type="parTrans" cxnId="{BA0E9984-9EA1-467C-B565-AB86A005668A}">
      <dgm:prSet/>
      <dgm:spPr/>
      <dgm:t>
        <a:bodyPr/>
        <a:lstStyle/>
        <a:p>
          <a:endParaRPr lang="en-US"/>
        </a:p>
      </dgm:t>
    </dgm:pt>
    <dgm:pt modelId="{8862AFCF-BBC3-4180-93D7-1E8A53808D5D}" type="sibTrans" cxnId="{BA0E9984-9EA1-467C-B565-AB86A005668A}">
      <dgm:prSet/>
      <dgm:spPr/>
      <dgm:t>
        <a:bodyPr/>
        <a:lstStyle/>
        <a:p>
          <a:endParaRPr lang="en-US"/>
        </a:p>
      </dgm:t>
    </dgm:pt>
    <dgm:pt modelId="{108DC204-976B-48A6-9E10-786141A67A08}">
      <dgm:prSet phldrT="[Text]" custT="1"/>
      <dgm:spPr/>
      <dgm:t>
        <a:bodyPr/>
        <a:lstStyle/>
        <a:p>
          <a:r>
            <a:rPr lang="en-US" sz="1600" b="1" dirty="0"/>
            <a:t>Level 1-Gene modification</a:t>
          </a:r>
        </a:p>
      </dgm:t>
    </dgm:pt>
    <dgm:pt modelId="{093D472B-3CD6-4029-9653-F1B9B13FFF75}" type="parTrans" cxnId="{C8A362C1-485B-48C9-B721-FE32DB3DC460}">
      <dgm:prSet/>
      <dgm:spPr/>
      <dgm:t>
        <a:bodyPr/>
        <a:lstStyle/>
        <a:p>
          <a:endParaRPr lang="en-US"/>
        </a:p>
      </dgm:t>
    </dgm:pt>
    <dgm:pt modelId="{6E34BB4C-A2B9-433A-97CF-341C8EB49CD2}" type="sibTrans" cxnId="{C8A362C1-485B-48C9-B721-FE32DB3DC460}">
      <dgm:prSet/>
      <dgm:spPr/>
      <dgm:t>
        <a:bodyPr/>
        <a:lstStyle/>
        <a:p>
          <a:endParaRPr lang="en-US"/>
        </a:p>
      </dgm:t>
    </dgm:pt>
    <dgm:pt modelId="{AF65D8F1-7F4D-4905-9DDD-E849C67541D6}" type="pres">
      <dgm:prSet presAssocID="{180CEA1C-6299-4633-9A7D-745D8445F86D}" presName="compositeShape" presStyleCnt="0">
        <dgm:presLayoutVars>
          <dgm:dir/>
          <dgm:resizeHandles/>
        </dgm:presLayoutVars>
      </dgm:prSet>
      <dgm:spPr/>
    </dgm:pt>
    <dgm:pt modelId="{A463354A-DA19-4F9B-8DFE-1BD9D164B166}" type="pres">
      <dgm:prSet presAssocID="{180CEA1C-6299-4633-9A7D-745D8445F86D}" presName="pyramid" presStyleLbl="node1" presStyleIdx="0" presStyleCnt="1"/>
      <dgm:spPr/>
    </dgm:pt>
    <dgm:pt modelId="{87AC3239-40BC-4DC6-8DFE-4E5B2423F768}" type="pres">
      <dgm:prSet presAssocID="{180CEA1C-6299-4633-9A7D-745D8445F86D}" presName="theList" presStyleCnt="0"/>
      <dgm:spPr/>
    </dgm:pt>
    <dgm:pt modelId="{EB887DCD-E239-4588-9EA7-01CAB1CFCFCC}" type="pres">
      <dgm:prSet presAssocID="{51B8A507-5F37-485B-8EDF-764A49D87B26}" presName="aNode" presStyleLbl="fgAcc1" presStyleIdx="0" presStyleCnt="5" custLinFactNeighborX="0" custLinFactNeighborY="-548">
        <dgm:presLayoutVars>
          <dgm:bulletEnabled val="1"/>
        </dgm:presLayoutVars>
      </dgm:prSet>
      <dgm:spPr/>
    </dgm:pt>
    <dgm:pt modelId="{669B450E-46C9-4215-AB77-36BE4077076F}" type="pres">
      <dgm:prSet presAssocID="{51B8A507-5F37-485B-8EDF-764A49D87B26}" presName="aSpace" presStyleCnt="0"/>
      <dgm:spPr/>
    </dgm:pt>
    <dgm:pt modelId="{BC735668-B9C2-4535-8D48-AF881C2DA565}" type="pres">
      <dgm:prSet presAssocID="{0E9A9544-EEF3-4845-95FD-0A88039034E0}" presName="aNode" presStyleLbl="fgAcc1" presStyleIdx="1" presStyleCnt="5">
        <dgm:presLayoutVars>
          <dgm:bulletEnabled val="1"/>
        </dgm:presLayoutVars>
      </dgm:prSet>
      <dgm:spPr/>
    </dgm:pt>
    <dgm:pt modelId="{CAED0079-7CAC-44DB-AAA5-D99EEC7A6D83}" type="pres">
      <dgm:prSet presAssocID="{0E9A9544-EEF3-4845-95FD-0A88039034E0}" presName="aSpace" presStyleCnt="0"/>
      <dgm:spPr/>
    </dgm:pt>
    <dgm:pt modelId="{B435B283-B1DD-4B7E-9C21-9B7C86C9C8A2}" type="pres">
      <dgm:prSet presAssocID="{A7A6C89A-E6D1-4474-AB12-B41AF684373B}" presName="aNode" presStyleLbl="fgAcc1" presStyleIdx="2" presStyleCnt="5">
        <dgm:presLayoutVars>
          <dgm:bulletEnabled val="1"/>
        </dgm:presLayoutVars>
      </dgm:prSet>
      <dgm:spPr/>
    </dgm:pt>
    <dgm:pt modelId="{7F8C129F-7995-4FC1-BD4B-74B1D2D6C9B9}" type="pres">
      <dgm:prSet presAssocID="{A7A6C89A-E6D1-4474-AB12-B41AF684373B}" presName="aSpace" presStyleCnt="0"/>
      <dgm:spPr/>
    </dgm:pt>
    <dgm:pt modelId="{F7AC6D7E-5477-4177-BC10-BF0B4AF7E4C9}" type="pres">
      <dgm:prSet presAssocID="{B27FF0F4-4B8A-42DF-9CA7-511D967FDB09}" presName="aNode" presStyleLbl="fgAcc1" presStyleIdx="3" presStyleCnt="5">
        <dgm:presLayoutVars>
          <dgm:bulletEnabled val="1"/>
        </dgm:presLayoutVars>
      </dgm:prSet>
      <dgm:spPr/>
    </dgm:pt>
    <dgm:pt modelId="{D48F1E8F-F6E9-4E06-B377-B4B1333E4251}" type="pres">
      <dgm:prSet presAssocID="{B27FF0F4-4B8A-42DF-9CA7-511D967FDB09}" presName="aSpace" presStyleCnt="0"/>
      <dgm:spPr/>
    </dgm:pt>
    <dgm:pt modelId="{BB338652-94B0-4346-8001-881CD18094D5}" type="pres">
      <dgm:prSet presAssocID="{108DC204-976B-48A6-9E10-786141A67A08}" presName="aNode" presStyleLbl="fgAcc1" presStyleIdx="4" presStyleCnt="5">
        <dgm:presLayoutVars>
          <dgm:bulletEnabled val="1"/>
        </dgm:presLayoutVars>
      </dgm:prSet>
      <dgm:spPr/>
    </dgm:pt>
    <dgm:pt modelId="{EB935655-0554-48A2-9A68-8FE61C4EB5FD}" type="pres">
      <dgm:prSet presAssocID="{108DC204-976B-48A6-9E10-786141A67A08}" presName="aSpace" presStyleCnt="0"/>
      <dgm:spPr/>
    </dgm:pt>
  </dgm:ptLst>
  <dgm:cxnLst>
    <dgm:cxn modelId="{BC200C17-C938-4E6B-9473-D3DE34B3F9FB}" type="presOf" srcId="{0E9A9544-EEF3-4845-95FD-0A88039034E0}" destId="{BC735668-B9C2-4535-8D48-AF881C2DA565}" srcOrd="0" destOrd="0" presId="urn:microsoft.com/office/officeart/2005/8/layout/pyramid2"/>
    <dgm:cxn modelId="{12463A23-8DEB-46F8-ADE7-D897459069AC}" type="presOf" srcId="{108DC204-976B-48A6-9E10-786141A67A08}" destId="{BB338652-94B0-4346-8001-881CD18094D5}" srcOrd="0" destOrd="0" presId="urn:microsoft.com/office/officeart/2005/8/layout/pyramid2"/>
    <dgm:cxn modelId="{E315AD24-9AE4-49BD-84A4-7DED725EF92A}" srcId="{180CEA1C-6299-4633-9A7D-745D8445F86D}" destId="{A7A6C89A-E6D1-4474-AB12-B41AF684373B}" srcOrd="2" destOrd="0" parTransId="{820E26D6-875C-47DE-B0CE-E6F15808D354}" sibTransId="{F60FF01A-384D-43DA-84B6-283A0378C9F4}"/>
    <dgm:cxn modelId="{FD1C7A46-40DC-4CCF-BD39-C14915B0666E}" type="presOf" srcId="{180CEA1C-6299-4633-9A7D-745D8445F86D}" destId="{AF65D8F1-7F4D-4905-9DDD-E849C67541D6}" srcOrd="0" destOrd="0" presId="urn:microsoft.com/office/officeart/2005/8/layout/pyramid2"/>
    <dgm:cxn modelId="{BA0E9984-9EA1-467C-B565-AB86A005668A}" srcId="{180CEA1C-6299-4633-9A7D-745D8445F86D}" destId="{B27FF0F4-4B8A-42DF-9CA7-511D967FDB09}" srcOrd="3" destOrd="0" parTransId="{0677FA0E-9B7A-419E-B2C8-80E9E1E727BA}" sibTransId="{8862AFCF-BBC3-4180-93D7-1E8A53808D5D}"/>
    <dgm:cxn modelId="{3E20E7A5-DE0A-4D48-B4A7-30BCADD53EA1}" srcId="{180CEA1C-6299-4633-9A7D-745D8445F86D}" destId="{0E9A9544-EEF3-4845-95FD-0A88039034E0}" srcOrd="1" destOrd="0" parTransId="{9CD11C3F-4FEF-4529-904C-79E59B4278FB}" sibTransId="{FBCD9BCB-58F8-4D2A-9020-8AAA10ACE9AD}"/>
    <dgm:cxn modelId="{C8A362C1-485B-48C9-B721-FE32DB3DC460}" srcId="{180CEA1C-6299-4633-9A7D-745D8445F86D}" destId="{108DC204-976B-48A6-9E10-786141A67A08}" srcOrd="4" destOrd="0" parTransId="{093D472B-3CD6-4029-9653-F1B9B13FFF75}" sibTransId="{6E34BB4C-A2B9-433A-97CF-341C8EB49CD2}"/>
    <dgm:cxn modelId="{8D0DDCD6-64C1-489C-ACA2-8D337D024F01}" srcId="{180CEA1C-6299-4633-9A7D-745D8445F86D}" destId="{51B8A507-5F37-485B-8EDF-764A49D87B26}" srcOrd="0" destOrd="0" parTransId="{4BF64D0F-B7DE-49E6-8842-6FD2B44EB9A9}" sibTransId="{922E4ED2-BEF4-4909-B90C-47DC563B0ACB}"/>
    <dgm:cxn modelId="{8AFD8EEB-D55A-4D74-B43A-AE19F3213AD4}" type="presOf" srcId="{A7A6C89A-E6D1-4474-AB12-B41AF684373B}" destId="{B435B283-B1DD-4B7E-9C21-9B7C86C9C8A2}" srcOrd="0" destOrd="0" presId="urn:microsoft.com/office/officeart/2005/8/layout/pyramid2"/>
    <dgm:cxn modelId="{8DA1DDEC-AC2A-47D6-9A41-5F77993C73AE}" type="presOf" srcId="{51B8A507-5F37-485B-8EDF-764A49D87B26}" destId="{EB887DCD-E239-4588-9EA7-01CAB1CFCFCC}" srcOrd="0" destOrd="0" presId="urn:microsoft.com/office/officeart/2005/8/layout/pyramid2"/>
    <dgm:cxn modelId="{7E4668F9-2AB1-4951-B509-5024AD487C95}" type="presOf" srcId="{B27FF0F4-4B8A-42DF-9CA7-511D967FDB09}" destId="{F7AC6D7E-5477-4177-BC10-BF0B4AF7E4C9}" srcOrd="0" destOrd="0" presId="urn:microsoft.com/office/officeart/2005/8/layout/pyramid2"/>
    <dgm:cxn modelId="{FBAAF9C7-9A42-429A-836B-905DC9086C3B}" type="presParOf" srcId="{AF65D8F1-7F4D-4905-9DDD-E849C67541D6}" destId="{A463354A-DA19-4F9B-8DFE-1BD9D164B166}" srcOrd="0" destOrd="0" presId="urn:microsoft.com/office/officeart/2005/8/layout/pyramid2"/>
    <dgm:cxn modelId="{98E7F5A3-8B2A-4B7E-A945-12928969A62B}" type="presParOf" srcId="{AF65D8F1-7F4D-4905-9DDD-E849C67541D6}" destId="{87AC3239-40BC-4DC6-8DFE-4E5B2423F768}" srcOrd="1" destOrd="0" presId="urn:microsoft.com/office/officeart/2005/8/layout/pyramid2"/>
    <dgm:cxn modelId="{535B65D2-F1AE-4A4E-BF3E-721CF2D624A5}" type="presParOf" srcId="{87AC3239-40BC-4DC6-8DFE-4E5B2423F768}" destId="{EB887DCD-E239-4588-9EA7-01CAB1CFCFCC}" srcOrd="0" destOrd="0" presId="urn:microsoft.com/office/officeart/2005/8/layout/pyramid2"/>
    <dgm:cxn modelId="{1C0A83B1-DAC0-4AD8-8550-67AB462CC8E0}" type="presParOf" srcId="{87AC3239-40BC-4DC6-8DFE-4E5B2423F768}" destId="{669B450E-46C9-4215-AB77-36BE4077076F}" srcOrd="1" destOrd="0" presId="urn:microsoft.com/office/officeart/2005/8/layout/pyramid2"/>
    <dgm:cxn modelId="{CE9E038C-BBEF-4ACF-B6AF-7F0C612B0D37}" type="presParOf" srcId="{87AC3239-40BC-4DC6-8DFE-4E5B2423F768}" destId="{BC735668-B9C2-4535-8D48-AF881C2DA565}" srcOrd="2" destOrd="0" presId="urn:microsoft.com/office/officeart/2005/8/layout/pyramid2"/>
    <dgm:cxn modelId="{C150D760-0245-4BF5-8601-41A4FBDA6A36}" type="presParOf" srcId="{87AC3239-40BC-4DC6-8DFE-4E5B2423F768}" destId="{CAED0079-7CAC-44DB-AAA5-D99EEC7A6D83}" srcOrd="3" destOrd="0" presId="urn:microsoft.com/office/officeart/2005/8/layout/pyramid2"/>
    <dgm:cxn modelId="{FC961A9D-8888-4C04-9277-1B459FA884A7}" type="presParOf" srcId="{87AC3239-40BC-4DC6-8DFE-4E5B2423F768}" destId="{B435B283-B1DD-4B7E-9C21-9B7C86C9C8A2}" srcOrd="4" destOrd="0" presId="urn:microsoft.com/office/officeart/2005/8/layout/pyramid2"/>
    <dgm:cxn modelId="{57ED1D07-441E-47AF-B692-5056096F78A9}" type="presParOf" srcId="{87AC3239-40BC-4DC6-8DFE-4E5B2423F768}" destId="{7F8C129F-7995-4FC1-BD4B-74B1D2D6C9B9}" srcOrd="5" destOrd="0" presId="urn:microsoft.com/office/officeart/2005/8/layout/pyramid2"/>
    <dgm:cxn modelId="{36BA5D27-42AF-4502-8A84-7EBB0A9A04BB}" type="presParOf" srcId="{87AC3239-40BC-4DC6-8DFE-4E5B2423F768}" destId="{F7AC6D7E-5477-4177-BC10-BF0B4AF7E4C9}" srcOrd="6" destOrd="0" presId="urn:microsoft.com/office/officeart/2005/8/layout/pyramid2"/>
    <dgm:cxn modelId="{48EC2BDD-93DA-4A0D-A5C2-7A83741F8607}" type="presParOf" srcId="{87AC3239-40BC-4DC6-8DFE-4E5B2423F768}" destId="{D48F1E8F-F6E9-4E06-B377-B4B1333E4251}" srcOrd="7" destOrd="0" presId="urn:microsoft.com/office/officeart/2005/8/layout/pyramid2"/>
    <dgm:cxn modelId="{F32CBF27-0BB5-40C2-AEC2-C5684F32DD98}" type="presParOf" srcId="{87AC3239-40BC-4DC6-8DFE-4E5B2423F768}" destId="{BB338652-94B0-4346-8001-881CD18094D5}" srcOrd="8" destOrd="0" presId="urn:microsoft.com/office/officeart/2005/8/layout/pyramid2"/>
    <dgm:cxn modelId="{45940344-9872-401A-8D9C-8D1D8641D6D5}" type="presParOf" srcId="{87AC3239-40BC-4DC6-8DFE-4E5B2423F768}" destId="{EB935655-0554-48A2-9A68-8FE61C4EB5FD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5FC611-7BC2-4AA7-9E0E-A53F9A51FB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CB9B3A-F5E8-48BE-9F89-2A15BF3B2F47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600" dirty="0">
              <a:solidFill>
                <a:schemeClr val="bg2"/>
              </a:solidFill>
            </a:rPr>
            <a:t>Immune abnormalities/</a:t>
          </a:r>
        </a:p>
        <a:p>
          <a:r>
            <a:rPr lang="en-US" sz="1600" dirty="0">
              <a:solidFill>
                <a:schemeClr val="bg2"/>
              </a:solidFill>
            </a:rPr>
            <a:t>inflammation</a:t>
          </a:r>
        </a:p>
      </dgm:t>
    </dgm:pt>
    <dgm:pt modelId="{3D26BCA9-EE70-485A-B7F1-75F04F0E063A}" type="parTrans" cxnId="{50F8C605-F9FD-4EEE-8E3B-9B928A3644DE}">
      <dgm:prSet/>
      <dgm:spPr/>
      <dgm:t>
        <a:bodyPr/>
        <a:lstStyle/>
        <a:p>
          <a:endParaRPr lang="en-US"/>
        </a:p>
      </dgm:t>
    </dgm:pt>
    <dgm:pt modelId="{2BF7714B-6E4D-418D-A1D2-2A6483A4A91C}" type="sibTrans" cxnId="{50F8C605-F9FD-4EEE-8E3B-9B928A3644DE}">
      <dgm:prSet/>
      <dgm:spPr/>
      <dgm:t>
        <a:bodyPr/>
        <a:lstStyle/>
        <a:p>
          <a:endParaRPr lang="en-US"/>
        </a:p>
      </dgm:t>
    </dgm:pt>
    <dgm:pt modelId="{D358E467-A056-4AD4-8CD9-B1B6C1FE31BF}">
      <dgm:prSet phldrT="[Text]" custT="1"/>
      <dgm:spPr/>
      <dgm:t>
        <a:bodyPr/>
        <a:lstStyle/>
        <a:p>
          <a:r>
            <a:rPr lang="en-US" sz="1600" dirty="0"/>
            <a:t>Oxidative stress</a:t>
          </a:r>
        </a:p>
      </dgm:t>
    </dgm:pt>
    <dgm:pt modelId="{8CE32214-50EE-45EE-9FAA-ED483D7DFD2E}" type="parTrans" cxnId="{435DD5BF-DBBC-4D79-A120-4F2E41F0F88D}">
      <dgm:prSet/>
      <dgm:spPr/>
      <dgm:t>
        <a:bodyPr/>
        <a:lstStyle/>
        <a:p>
          <a:endParaRPr lang="en-US"/>
        </a:p>
      </dgm:t>
    </dgm:pt>
    <dgm:pt modelId="{0DE07E79-3764-4BB7-9119-1C2E98EBC3FC}" type="sibTrans" cxnId="{435DD5BF-DBBC-4D79-A120-4F2E41F0F88D}">
      <dgm:prSet/>
      <dgm:spPr/>
      <dgm:t>
        <a:bodyPr/>
        <a:lstStyle/>
        <a:p>
          <a:endParaRPr lang="en-US"/>
        </a:p>
      </dgm:t>
    </dgm:pt>
    <dgm:pt modelId="{CED30444-B926-40C2-812B-9C46CCCB52D5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600" dirty="0"/>
            <a:t>Disturbed methylation</a:t>
          </a:r>
        </a:p>
      </dgm:t>
    </dgm:pt>
    <dgm:pt modelId="{0321AFF1-3F56-421D-B926-4B04F045418F}" type="parTrans" cxnId="{91ADE846-21F2-4BBF-B0C9-AC0470FB184D}">
      <dgm:prSet/>
      <dgm:spPr/>
      <dgm:t>
        <a:bodyPr/>
        <a:lstStyle/>
        <a:p>
          <a:endParaRPr lang="en-US"/>
        </a:p>
      </dgm:t>
    </dgm:pt>
    <dgm:pt modelId="{920556C2-4866-4919-9928-38D151E419CB}" type="sibTrans" cxnId="{91ADE846-21F2-4BBF-B0C9-AC0470FB184D}">
      <dgm:prSet/>
      <dgm:spPr/>
      <dgm:t>
        <a:bodyPr/>
        <a:lstStyle/>
        <a:p>
          <a:endParaRPr lang="en-US"/>
        </a:p>
      </dgm:t>
    </dgm:pt>
    <dgm:pt modelId="{7E019EB1-8109-4901-B32B-4D4BA68D7D66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Mitochondrial dysfunction</a:t>
          </a:r>
        </a:p>
      </dgm:t>
    </dgm:pt>
    <dgm:pt modelId="{7452A33A-07A1-44A5-BB43-AF88912842A1}" type="parTrans" cxnId="{4E50D3C4-B31C-4DD7-ABCE-00E80497B718}">
      <dgm:prSet/>
      <dgm:spPr/>
      <dgm:t>
        <a:bodyPr/>
        <a:lstStyle/>
        <a:p>
          <a:endParaRPr lang="en-US"/>
        </a:p>
      </dgm:t>
    </dgm:pt>
    <dgm:pt modelId="{68E2F476-A876-4DC5-AA5B-1D6EDE8CD6D2}" type="sibTrans" cxnId="{4E50D3C4-B31C-4DD7-ABCE-00E80497B718}">
      <dgm:prSet/>
      <dgm:spPr/>
      <dgm:t>
        <a:bodyPr/>
        <a:lstStyle/>
        <a:p>
          <a:endParaRPr lang="en-US"/>
        </a:p>
      </dgm:t>
    </dgm:pt>
    <dgm:pt modelId="{8638C269-A1B7-46F7-A447-6553499E1712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600" dirty="0">
              <a:solidFill>
                <a:schemeClr val="bg2"/>
              </a:solidFill>
            </a:rPr>
            <a:t>Free fatty acid metabolism</a:t>
          </a:r>
        </a:p>
      </dgm:t>
    </dgm:pt>
    <dgm:pt modelId="{582DD48C-9A7A-40FF-A511-5FE1B96B5C55}" type="parTrans" cxnId="{F2DFB0D8-0924-4341-84C7-5FDEC1FD45CF}">
      <dgm:prSet/>
      <dgm:spPr/>
      <dgm:t>
        <a:bodyPr/>
        <a:lstStyle/>
        <a:p>
          <a:endParaRPr lang="en-US"/>
        </a:p>
      </dgm:t>
    </dgm:pt>
    <dgm:pt modelId="{B7F59CBD-4543-4AAC-AC8B-75B88415685D}" type="sibTrans" cxnId="{F2DFB0D8-0924-4341-84C7-5FDEC1FD45CF}">
      <dgm:prSet/>
      <dgm:spPr/>
      <dgm:t>
        <a:bodyPr/>
        <a:lstStyle/>
        <a:p>
          <a:endParaRPr lang="en-US"/>
        </a:p>
      </dgm:t>
    </dgm:pt>
    <dgm:pt modelId="{E8962C10-A6C9-4930-8410-E319712CAEC2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600" dirty="0">
              <a:solidFill>
                <a:schemeClr val="bg2"/>
              </a:solidFill>
            </a:rPr>
            <a:t>Excitatory/inhibitory imbalance</a:t>
          </a:r>
        </a:p>
      </dgm:t>
    </dgm:pt>
    <dgm:pt modelId="{B8CCCE03-B54E-4F68-8AE6-D0D63B7B8B31}" type="parTrans" cxnId="{1EC0BBCD-7676-4992-B0AC-538B9D6B5276}">
      <dgm:prSet/>
      <dgm:spPr/>
      <dgm:t>
        <a:bodyPr/>
        <a:lstStyle/>
        <a:p>
          <a:endParaRPr lang="en-US"/>
        </a:p>
      </dgm:t>
    </dgm:pt>
    <dgm:pt modelId="{CE826C3E-7322-4DF4-9E6F-749DB26D3231}" type="sibTrans" cxnId="{1EC0BBCD-7676-4992-B0AC-538B9D6B5276}">
      <dgm:prSet/>
      <dgm:spPr/>
      <dgm:t>
        <a:bodyPr/>
        <a:lstStyle/>
        <a:p>
          <a:endParaRPr lang="en-US"/>
        </a:p>
      </dgm:t>
    </dgm:pt>
    <dgm:pt modelId="{CEBF532F-83FA-4129-B2F4-84DE8AC948CC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600" dirty="0"/>
            <a:t>Hormonal effects</a:t>
          </a:r>
        </a:p>
      </dgm:t>
    </dgm:pt>
    <dgm:pt modelId="{EE09E338-E6D9-4574-81E9-3FA7A653C97A}" type="parTrans" cxnId="{A58F84C4-ECC4-41A9-8DDF-D606443D6306}">
      <dgm:prSet/>
      <dgm:spPr/>
      <dgm:t>
        <a:bodyPr/>
        <a:lstStyle/>
        <a:p>
          <a:endParaRPr lang="en-US"/>
        </a:p>
      </dgm:t>
    </dgm:pt>
    <dgm:pt modelId="{562B76B8-7E5A-4088-BDE1-EC5F2F52A27E}" type="sibTrans" cxnId="{A58F84C4-ECC4-41A9-8DDF-D606443D6306}">
      <dgm:prSet/>
      <dgm:spPr/>
      <dgm:t>
        <a:bodyPr/>
        <a:lstStyle/>
        <a:p>
          <a:endParaRPr lang="en-US"/>
        </a:p>
      </dgm:t>
    </dgm:pt>
    <dgm:pt modelId="{B6C4B5F4-A5F6-426B-A415-8EC91367945A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dirty="0"/>
            <a:t>Microglia/Astrocytes</a:t>
          </a:r>
        </a:p>
      </dgm:t>
    </dgm:pt>
    <dgm:pt modelId="{68750E8D-25C3-4636-8BD7-D02880A296F6}" type="parTrans" cxnId="{C5ADC446-6CAE-4026-8BAF-39A4A2B95922}">
      <dgm:prSet/>
      <dgm:spPr/>
      <dgm:t>
        <a:bodyPr/>
        <a:lstStyle/>
        <a:p>
          <a:endParaRPr lang="en-US"/>
        </a:p>
      </dgm:t>
    </dgm:pt>
    <dgm:pt modelId="{4BEAB23F-FD74-4E72-9F25-6C62E9ACF0EF}" type="sibTrans" cxnId="{C5ADC446-6CAE-4026-8BAF-39A4A2B95922}">
      <dgm:prSet/>
      <dgm:spPr/>
      <dgm:t>
        <a:bodyPr/>
        <a:lstStyle/>
        <a:p>
          <a:endParaRPr lang="en-US"/>
        </a:p>
      </dgm:t>
    </dgm:pt>
    <dgm:pt modelId="{32C95C3E-71E5-4885-9B4D-426B71EFD74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 dirty="0">
              <a:solidFill>
                <a:schemeClr val="bg2"/>
              </a:solidFill>
            </a:rPr>
            <a:t>Microbiome</a:t>
          </a:r>
        </a:p>
      </dgm:t>
    </dgm:pt>
    <dgm:pt modelId="{37065ADE-43F7-408D-A5B8-8F1DF46FA9D7}" type="parTrans" cxnId="{98F465E1-D38B-4674-B6D1-3945AE100954}">
      <dgm:prSet/>
      <dgm:spPr/>
      <dgm:t>
        <a:bodyPr/>
        <a:lstStyle/>
        <a:p>
          <a:endParaRPr lang="en-US"/>
        </a:p>
      </dgm:t>
    </dgm:pt>
    <dgm:pt modelId="{8B48F478-D6A9-40D8-9DF7-174B1CEB5A81}" type="sibTrans" cxnId="{98F465E1-D38B-4674-B6D1-3945AE100954}">
      <dgm:prSet/>
      <dgm:spPr/>
      <dgm:t>
        <a:bodyPr/>
        <a:lstStyle/>
        <a:p>
          <a:endParaRPr lang="en-US"/>
        </a:p>
      </dgm:t>
    </dgm:pt>
    <dgm:pt modelId="{427C870C-4FCB-4FDC-BF30-DE28A40BDDA2}" type="pres">
      <dgm:prSet presAssocID="{965FC611-7BC2-4AA7-9E0E-A53F9A51FBBC}" presName="diagram" presStyleCnt="0">
        <dgm:presLayoutVars>
          <dgm:dir/>
          <dgm:resizeHandles val="exact"/>
        </dgm:presLayoutVars>
      </dgm:prSet>
      <dgm:spPr/>
    </dgm:pt>
    <dgm:pt modelId="{E327D295-3CD0-41C4-998F-137CD4FB004D}" type="pres">
      <dgm:prSet presAssocID="{86CB9B3A-F5E8-48BE-9F89-2A15BF3B2F47}" presName="node" presStyleLbl="node1" presStyleIdx="0" presStyleCnt="9">
        <dgm:presLayoutVars>
          <dgm:bulletEnabled val="1"/>
        </dgm:presLayoutVars>
      </dgm:prSet>
      <dgm:spPr/>
    </dgm:pt>
    <dgm:pt modelId="{CD2F0957-D825-4E37-88B0-EEDA1D50B029}" type="pres">
      <dgm:prSet presAssocID="{2BF7714B-6E4D-418D-A1D2-2A6483A4A91C}" presName="sibTrans" presStyleCnt="0"/>
      <dgm:spPr/>
    </dgm:pt>
    <dgm:pt modelId="{0CC82FDD-38FB-4612-A111-E0ACA5B02043}" type="pres">
      <dgm:prSet presAssocID="{D358E467-A056-4AD4-8CD9-B1B6C1FE31BF}" presName="node" presStyleLbl="node1" presStyleIdx="1" presStyleCnt="9">
        <dgm:presLayoutVars>
          <dgm:bulletEnabled val="1"/>
        </dgm:presLayoutVars>
      </dgm:prSet>
      <dgm:spPr/>
    </dgm:pt>
    <dgm:pt modelId="{92A45799-845D-4876-8822-AE80D2EDE54A}" type="pres">
      <dgm:prSet presAssocID="{0DE07E79-3764-4BB7-9119-1C2E98EBC3FC}" presName="sibTrans" presStyleCnt="0"/>
      <dgm:spPr/>
    </dgm:pt>
    <dgm:pt modelId="{BA486A81-09AC-4C16-9C13-4B21DE8851D7}" type="pres">
      <dgm:prSet presAssocID="{CED30444-B926-40C2-812B-9C46CCCB52D5}" presName="node" presStyleLbl="node1" presStyleIdx="2" presStyleCnt="9">
        <dgm:presLayoutVars>
          <dgm:bulletEnabled val="1"/>
        </dgm:presLayoutVars>
      </dgm:prSet>
      <dgm:spPr/>
    </dgm:pt>
    <dgm:pt modelId="{B216F47F-38F0-496C-B86D-FE60C71593E9}" type="pres">
      <dgm:prSet presAssocID="{920556C2-4866-4919-9928-38D151E419CB}" presName="sibTrans" presStyleCnt="0"/>
      <dgm:spPr/>
    </dgm:pt>
    <dgm:pt modelId="{27A77AE2-3838-493E-AA43-F95AB977C3E2}" type="pres">
      <dgm:prSet presAssocID="{7E019EB1-8109-4901-B32B-4D4BA68D7D66}" presName="node" presStyleLbl="node1" presStyleIdx="3" presStyleCnt="9">
        <dgm:presLayoutVars>
          <dgm:bulletEnabled val="1"/>
        </dgm:presLayoutVars>
      </dgm:prSet>
      <dgm:spPr/>
    </dgm:pt>
    <dgm:pt modelId="{8EFE2BE6-CA64-4B9B-B38D-D11F0A95D739}" type="pres">
      <dgm:prSet presAssocID="{68E2F476-A876-4DC5-AA5B-1D6EDE8CD6D2}" presName="sibTrans" presStyleCnt="0"/>
      <dgm:spPr/>
    </dgm:pt>
    <dgm:pt modelId="{AF4E64E9-21BB-4B22-8789-4B4890052DB1}" type="pres">
      <dgm:prSet presAssocID="{8638C269-A1B7-46F7-A447-6553499E1712}" presName="node" presStyleLbl="node1" presStyleIdx="4" presStyleCnt="9">
        <dgm:presLayoutVars>
          <dgm:bulletEnabled val="1"/>
        </dgm:presLayoutVars>
      </dgm:prSet>
      <dgm:spPr/>
    </dgm:pt>
    <dgm:pt modelId="{8744CF19-2D5A-457C-9E32-F520D03E27BF}" type="pres">
      <dgm:prSet presAssocID="{B7F59CBD-4543-4AAC-AC8B-75B88415685D}" presName="sibTrans" presStyleCnt="0"/>
      <dgm:spPr/>
    </dgm:pt>
    <dgm:pt modelId="{114497EE-4989-4B8B-8C31-DCB3D5AF10B9}" type="pres">
      <dgm:prSet presAssocID="{E8962C10-A6C9-4930-8410-E319712CAEC2}" presName="node" presStyleLbl="node1" presStyleIdx="5" presStyleCnt="9">
        <dgm:presLayoutVars>
          <dgm:bulletEnabled val="1"/>
        </dgm:presLayoutVars>
      </dgm:prSet>
      <dgm:spPr/>
    </dgm:pt>
    <dgm:pt modelId="{756A5C8A-689C-44CE-8781-E0A4EF661823}" type="pres">
      <dgm:prSet presAssocID="{CE826C3E-7322-4DF4-9E6F-749DB26D3231}" presName="sibTrans" presStyleCnt="0"/>
      <dgm:spPr/>
    </dgm:pt>
    <dgm:pt modelId="{84BEB3FB-1132-4C64-88E4-B6B3522F034E}" type="pres">
      <dgm:prSet presAssocID="{CEBF532F-83FA-4129-B2F4-84DE8AC948CC}" presName="node" presStyleLbl="node1" presStyleIdx="6" presStyleCnt="9">
        <dgm:presLayoutVars>
          <dgm:bulletEnabled val="1"/>
        </dgm:presLayoutVars>
      </dgm:prSet>
      <dgm:spPr/>
    </dgm:pt>
    <dgm:pt modelId="{CA59C67E-05B2-4AE9-9243-CFABB108CA8E}" type="pres">
      <dgm:prSet presAssocID="{562B76B8-7E5A-4088-BDE1-EC5F2F52A27E}" presName="sibTrans" presStyleCnt="0"/>
      <dgm:spPr/>
    </dgm:pt>
    <dgm:pt modelId="{D7596740-3648-4A2C-A239-AF3A1E3DCF79}" type="pres">
      <dgm:prSet presAssocID="{B6C4B5F4-A5F6-426B-A415-8EC91367945A}" presName="node" presStyleLbl="node1" presStyleIdx="7" presStyleCnt="9">
        <dgm:presLayoutVars>
          <dgm:bulletEnabled val="1"/>
        </dgm:presLayoutVars>
      </dgm:prSet>
      <dgm:spPr/>
    </dgm:pt>
    <dgm:pt modelId="{D190E7E0-94F1-4044-A98C-D4A71AE0BA09}" type="pres">
      <dgm:prSet presAssocID="{4BEAB23F-FD74-4E72-9F25-6C62E9ACF0EF}" presName="sibTrans" presStyleCnt="0"/>
      <dgm:spPr/>
    </dgm:pt>
    <dgm:pt modelId="{DA25B919-9115-4BB3-83BD-151D4EDAAAF7}" type="pres">
      <dgm:prSet presAssocID="{32C95C3E-71E5-4885-9B4D-426B71EFD74D}" presName="node" presStyleLbl="node1" presStyleIdx="8" presStyleCnt="9">
        <dgm:presLayoutVars>
          <dgm:bulletEnabled val="1"/>
        </dgm:presLayoutVars>
      </dgm:prSet>
      <dgm:spPr/>
    </dgm:pt>
  </dgm:ptLst>
  <dgm:cxnLst>
    <dgm:cxn modelId="{50F8C605-F9FD-4EEE-8E3B-9B928A3644DE}" srcId="{965FC611-7BC2-4AA7-9E0E-A53F9A51FBBC}" destId="{86CB9B3A-F5E8-48BE-9F89-2A15BF3B2F47}" srcOrd="0" destOrd="0" parTransId="{3D26BCA9-EE70-485A-B7F1-75F04F0E063A}" sibTransId="{2BF7714B-6E4D-418D-A1D2-2A6483A4A91C}"/>
    <dgm:cxn modelId="{3256E60D-40E5-42F4-B9ED-493080BCF5ED}" type="presOf" srcId="{965FC611-7BC2-4AA7-9E0E-A53F9A51FBBC}" destId="{427C870C-4FCB-4FDC-BF30-DE28A40BDDA2}" srcOrd="0" destOrd="0" presId="urn:microsoft.com/office/officeart/2005/8/layout/default"/>
    <dgm:cxn modelId="{3D3C052A-E8AE-479D-A442-F14BF37E93A3}" type="presOf" srcId="{32C95C3E-71E5-4885-9B4D-426B71EFD74D}" destId="{DA25B919-9115-4BB3-83BD-151D4EDAAAF7}" srcOrd="0" destOrd="0" presId="urn:microsoft.com/office/officeart/2005/8/layout/default"/>
    <dgm:cxn modelId="{C5ADC446-6CAE-4026-8BAF-39A4A2B95922}" srcId="{965FC611-7BC2-4AA7-9E0E-A53F9A51FBBC}" destId="{B6C4B5F4-A5F6-426B-A415-8EC91367945A}" srcOrd="7" destOrd="0" parTransId="{68750E8D-25C3-4636-8BD7-D02880A296F6}" sibTransId="{4BEAB23F-FD74-4E72-9F25-6C62E9ACF0EF}"/>
    <dgm:cxn modelId="{91ADE846-21F2-4BBF-B0C9-AC0470FB184D}" srcId="{965FC611-7BC2-4AA7-9E0E-A53F9A51FBBC}" destId="{CED30444-B926-40C2-812B-9C46CCCB52D5}" srcOrd="2" destOrd="0" parTransId="{0321AFF1-3F56-421D-B926-4B04F045418F}" sibTransId="{920556C2-4866-4919-9928-38D151E419CB}"/>
    <dgm:cxn modelId="{0CF98480-6A40-4DA6-975B-FE879C874885}" type="presOf" srcId="{B6C4B5F4-A5F6-426B-A415-8EC91367945A}" destId="{D7596740-3648-4A2C-A239-AF3A1E3DCF79}" srcOrd="0" destOrd="0" presId="urn:microsoft.com/office/officeart/2005/8/layout/default"/>
    <dgm:cxn modelId="{585DB38B-0AC0-4011-9FB5-45D9BD7C182E}" type="presOf" srcId="{86CB9B3A-F5E8-48BE-9F89-2A15BF3B2F47}" destId="{E327D295-3CD0-41C4-998F-137CD4FB004D}" srcOrd="0" destOrd="0" presId="urn:microsoft.com/office/officeart/2005/8/layout/default"/>
    <dgm:cxn modelId="{179719BB-B1D2-4038-843E-84EAEDC246E5}" type="presOf" srcId="{8638C269-A1B7-46F7-A447-6553499E1712}" destId="{AF4E64E9-21BB-4B22-8789-4B4890052DB1}" srcOrd="0" destOrd="0" presId="urn:microsoft.com/office/officeart/2005/8/layout/default"/>
    <dgm:cxn modelId="{2B51FBBE-90DB-4945-B689-290FDCDB0039}" type="presOf" srcId="{E8962C10-A6C9-4930-8410-E319712CAEC2}" destId="{114497EE-4989-4B8B-8C31-DCB3D5AF10B9}" srcOrd="0" destOrd="0" presId="urn:microsoft.com/office/officeart/2005/8/layout/default"/>
    <dgm:cxn modelId="{435DD5BF-DBBC-4D79-A120-4F2E41F0F88D}" srcId="{965FC611-7BC2-4AA7-9E0E-A53F9A51FBBC}" destId="{D358E467-A056-4AD4-8CD9-B1B6C1FE31BF}" srcOrd="1" destOrd="0" parTransId="{8CE32214-50EE-45EE-9FAA-ED483D7DFD2E}" sibTransId="{0DE07E79-3764-4BB7-9119-1C2E98EBC3FC}"/>
    <dgm:cxn modelId="{C7F975C1-684A-4BEB-A332-A76BF930A198}" type="presOf" srcId="{7E019EB1-8109-4901-B32B-4D4BA68D7D66}" destId="{27A77AE2-3838-493E-AA43-F95AB977C3E2}" srcOrd="0" destOrd="0" presId="urn:microsoft.com/office/officeart/2005/8/layout/default"/>
    <dgm:cxn modelId="{A58F84C4-ECC4-41A9-8DDF-D606443D6306}" srcId="{965FC611-7BC2-4AA7-9E0E-A53F9A51FBBC}" destId="{CEBF532F-83FA-4129-B2F4-84DE8AC948CC}" srcOrd="6" destOrd="0" parTransId="{EE09E338-E6D9-4574-81E9-3FA7A653C97A}" sibTransId="{562B76B8-7E5A-4088-BDE1-EC5F2F52A27E}"/>
    <dgm:cxn modelId="{4E50D3C4-B31C-4DD7-ABCE-00E80497B718}" srcId="{965FC611-7BC2-4AA7-9E0E-A53F9A51FBBC}" destId="{7E019EB1-8109-4901-B32B-4D4BA68D7D66}" srcOrd="3" destOrd="0" parTransId="{7452A33A-07A1-44A5-BB43-AF88912842A1}" sibTransId="{68E2F476-A876-4DC5-AA5B-1D6EDE8CD6D2}"/>
    <dgm:cxn modelId="{1EC0BBCD-7676-4992-B0AC-538B9D6B5276}" srcId="{965FC611-7BC2-4AA7-9E0E-A53F9A51FBBC}" destId="{E8962C10-A6C9-4930-8410-E319712CAEC2}" srcOrd="5" destOrd="0" parTransId="{B8CCCE03-B54E-4F68-8AE6-D0D63B7B8B31}" sibTransId="{CE826C3E-7322-4DF4-9E6F-749DB26D3231}"/>
    <dgm:cxn modelId="{5249A0D2-C787-4D90-9EAB-5D05B21F47BD}" type="presOf" srcId="{CED30444-B926-40C2-812B-9C46CCCB52D5}" destId="{BA486A81-09AC-4C16-9C13-4B21DE8851D7}" srcOrd="0" destOrd="0" presId="urn:microsoft.com/office/officeart/2005/8/layout/default"/>
    <dgm:cxn modelId="{F2DFB0D8-0924-4341-84C7-5FDEC1FD45CF}" srcId="{965FC611-7BC2-4AA7-9E0E-A53F9A51FBBC}" destId="{8638C269-A1B7-46F7-A447-6553499E1712}" srcOrd="4" destOrd="0" parTransId="{582DD48C-9A7A-40FF-A511-5FE1B96B5C55}" sibTransId="{B7F59CBD-4543-4AAC-AC8B-75B88415685D}"/>
    <dgm:cxn modelId="{98F465E1-D38B-4674-B6D1-3945AE100954}" srcId="{965FC611-7BC2-4AA7-9E0E-A53F9A51FBBC}" destId="{32C95C3E-71E5-4885-9B4D-426B71EFD74D}" srcOrd="8" destOrd="0" parTransId="{37065ADE-43F7-408D-A5B8-8F1DF46FA9D7}" sibTransId="{8B48F478-D6A9-40D8-9DF7-174B1CEB5A81}"/>
    <dgm:cxn modelId="{EAB458E6-6CFD-4129-876F-2361985F1012}" type="presOf" srcId="{CEBF532F-83FA-4129-B2F4-84DE8AC948CC}" destId="{84BEB3FB-1132-4C64-88E4-B6B3522F034E}" srcOrd="0" destOrd="0" presId="urn:microsoft.com/office/officeart/2005/8/layout/default"/>
    <dgm:cxn modelId="{446B8EF7-1DBC-41C8-AA61-7402844DA3E4}" type="presOf" srcId="{D358E467-A056-4AD4-8CD9-B1B6C1FE31BF}" destId="{0CC82FDD-38FB-4612-A111-E0ACA5B02043}" srcOrd="0" destOrd="0" presId="urn:microsoft.com/office/officeart/2005/8/layout/default"/>
    <dgm:cxn modelId="{049B6B05-E70F-4689-B764-7D5037EC073D}" type="presParOf" srcId="{427C870C-4FCB-4FDC-BF30-DE28A40BDDA2}" destId="{E327D295-3CD0-41C4-998F-137CD4FB004D}" srcOrd="0" destOrd="0" presId="urn:microsoft.com/office/officeart/2005/8/layout/default"/>
    <dgm:cxn modelId="{C15A8503-270C-4964-9697-400D3843C524}" type="presParOf" srcId="{427C870C-4FCB-4FDC-BF30-DE28A40BDDA2}" destId="{CD2F0957-D825-4E37-88B0-EEDA1D50B029}" srcOrd="1" destOrd="0" presId="urn:microsoft.com/office/officeart/2005/8/layout/default"/>
    <dgm:cxn modelId="{1102C37C-051C-4B98-B19F-FF472B17650D}" type="presParOf" srcId="{427C870C-4FCB-4FDC-BF30-DE28A40BDDA2}" destId="{0CC82FDD-38FB-4612-A111-E0ACA5B02043}" srcOrd="2" destOrd="0" presId="urn:microsoft.com/office/officeart/2005/8/layout/default"/>
    <dgm:cxn modelId="{6757976F-F868-407C-83DD-A3C1454C9DEC}" type="presParOf" srcId="{427C870C-4FCB-4FDC-BF30-DE28A40BDDA2}" destId="{92A45799-845D-4876-8822-AE80D2EDE54A}" srcOrd="3" destOrd="0" presId="urn:microsoft.com/office/officeart/2005/8/layout/default"/>
    <dgm:cxn modelId="{FAE128D7-156A-4718-943A-11CC591C1F5D}" type="presParOf" srcId="{427C870C-4FCB-4FDC-BF30-DE28A40BDDA2}" destId="{BA486A81-09AC-4C16-9C13-4B21DE8851D7}" srcOrd="4" destOrd="0" presId="urn:microsoft.com/office/officeart/2005/8/layout/default"/>
    <dgm:cxn modelId="{82888DFF-A6F4-4235-A5BD-BF48DDDA6AB3}" type="presParOf" srcId="{427C870C-4FCB-4FDC-BF30-DE28A40BDDA2}" destId="{B216F47F-38F0-496C-B86D-FE60C71593E9}" srcOrd="5" destOrd="0" presId="urn:microsoft.com/office/officeart/2005/8/layout/default"/>
    <dgm:cxn modelId="{D1F0AEAB-5D31-4913-91C0-4FD63566D984}" type="presParOf" srcId="{427C870C-4FCB-4FDC-BF30-DE28A40BDDA2}" destId="{27A77AE2-3838-493E-AA43-F95AB977C3E2}" srcOrd="6" destOrd="0" presId="urn:microsoft.com/office/officeart/2005/8/layout/default"/>
    <dgm:cxn modelId="{AB5498B2-C734-4480-B8D2-D90086C45B12}" type="presParOf" srcId="{427C870C-4FCB-4FDC-BF30-DE28A40BDDA2}" destId="{8EFE2BE6-CA64-4B9B-B38D-D11F0A95D739}" srcOrd="7" destOrd="0" presId="urn:microsoft.com/office/officeart/2005/8/layout/default"/>
    <dgm:cxn modelId="{68B1460E-C3DF-45B1-8F76-A8DFD38E678F}" type="presParOf" srcId="{427C870C-4FCB-4FDC-BF30-DE28A40BDDA2}" destId="{AF4E64E9-21BB-4B22-8789-4B4890052DB1}" srcOrd="8" destOrd="0" presId="urn:microsoft.com/office/officeart/2005/8/layout/default"/>
    <dgm:cxn modelId="{D2B4559E-09F8-4639-82B6-C2C5305617BB}" type="presParOf" srcId="{427C870C-4FCB-4FDC-BF30-DE28A40BDDA2}" destId="{8744CF19-2D5A-457C-9E32-F520D03E27BF}" srcOrd="9" destOrd="0" presId="urn:microsoft.com/office/officeart/2005/8/layout/default"/>
    <dgm:cxn modelId="{65709F3B-B2AC-4CA6-9A1E-339D3CF699EA}" type="presParOf" srcId="{427C870C-4FCB-4FDC-BF30-DE28A40BDDA2}" destId="{114497EE-4989-4B8B-8C31-DCB3D5AF10B9}" srcOrd="10" destOrd="0" presId="urn:microsoft.com/office/officeart/2005/8/layout/default"/>
    <dgm:cxn modelId="{BE5AD2E5-01CC-427F-8F9B-6DCFF9838D9B}" type="presParOf" srcId="{427C870C-4FCB-4FDC-BF30-DE28A40BDDA2}" destId="{756A5C8A-689C-44CE-8781-E0A4EF661823}" srcOrd="11" destOrd="0" presId="urn:microsoft.com/office/officeart/2005/8/layout/default"/>
    <dgm:cxn modelId="{D0AD1FBB-D980-4DED-9C9D-D57B0AE26BB2}" type="presParOf" srcId="{427C870C-4FCB-4FDC-BF30-DE28A40BDDA2}" destId="{84BEB3FB-1132-4C64-88E4-B6B3522F034E}" srcOrd="12" destOrd="0" presId="urn:microsoft.com/office/officeart/2005/8/layout/default"/>
    <dgm:cxn modelId="{C1E07A48-86CB-44DA-99D6-D6D6807279BF}" type="presParOf" srcId="{427C870C-4FCB-4FDC-BF30-DE28A40BDDA2}" destId="{CA59C67E-05B2-4AE9-9243-CFABB108CA8E}" srcOrd="13" destOrd="0" presId="urn:microsoft.com/office/officeart/2005/8/layout/default"/>
    <dgm:cxn modelId="{476E820F-62F6-4B2F-AB6A-F69D66EA97AE}" type="presParOf" srcId="{427C870C-4FCB-4FDC-BF30-DE28A40BDDA2}" destId="{D7596740-3648-4A2C-A239-AF3A1E3DCF79}" srcOrd="14" destOrd="0" presId="urn:microsoft.com/office/officeart/2005/8/layout/default"/>
    <dgm:cxn modelId="{D645FEB7-635E-4710-AE2A-FCAF41638F3B}" type="presParOf" srcId="{427C870C-4FCB-4FDC-BF30-DE28A40BDDA2}" destId="{D190E7E0-94F1-4044-A98C-D4A71AE0BA09}" srcOrd="15" destOrd="0" presId="urn:microsoft.com/office/officeart/2005/8/layout/default"/>
    <dgm:cxn modelId="{CAC91F27-2962-4356-A068-4E369FEC5207}" type="presParOf" srcId="{427C870C-4FCB-4FDC-BF30-DE28A40BDDA2}" destId="{DA25B919-9115-4BB3-83BD-151D4EDAAAF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3354A-DA19-4F9B-8DFE-1BD9D164B166}">
      <dsp:nvSpPr>
        <dsp:cNvPr id="0" name=""/>
        <dsp:cNvSpPr/>
      </dsp:nvSpPr>
      <dsp:spPr>
        <a:xfrm>
          <a:off x="1436369" y="0"/>
          <a:ext cx="4724399" cy="47243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87DCD-E239-4588-9EA7-01CAB1CFCFCC}">
      <dsp:nvSpPr>
        <dsp:cNvPr id="0" name=""/>
        <dsp:cNvSpPr/>
      </dsp:nvSpPr>
      <dsp:spPr>
        <a:xfrm>
          <a:off x="3798569" y="472441"/>
          <a:ext cx="3070860" cy="671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Level 4-Behavioral interventions, family support, structure</a:t>
          </a:r>
        </a:p>
      </dsp:txBody>
      <dsp:txXfrm>
        <a:off x="3831361" y="505233"/>
        <a:ext cx="3005276" cy="606166"/>
      </dsp:txXfrm>
    </dsp:sp>
    <dsp:sp modelId="{BC735668-B9C2-4535-8D48-AF881C2DA565}">
      <dsp:nvSpPr>
        <dsp:cNvPr id="0" name=""/>
        <dsp:cNvSpPr/>
      </dsp:nvSpPr>
      <dsp:spPr>
        <a:xfrm>
          <a:off x="3798569" y="1228620"/>
          <a:ext cx="3070860" cy="671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Level 3-4-Speech &amp; language, OT, Therapy, CBT</a:t>
          </a:r>
        </a:p>
      </dsp:txBody>
      <dsp:txXfrm>
        <a:off x="3831361" y="1261412"/>
        <a:ext cx="3005276" cy="606166"/>
      </dsp:txXfrm>
    </dsp:sp>
    <dsp:sp modelId="{B435B283-B1DD-4B7E-9C21-9B7C86C9C8A2}">
      <dsp:nvSpPr>
        <dsp:cNvPr id="0" name=""/>
        <dsp:cNvSpPr/>
      </dsp:nvSpPr>
      <dsp:spPr>
        <a:xfrm>
          <a:off x="3798569" y="1984340"/>
          <a:ext cx="3070860" cy="671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Level 2-3-Pharmacotherapy</a:t>
          </a:r>
        </a:p>
      </dsp:txBody>
      <dsp:txXfrm>
        <a:off x="3831361" y="2017132"/>
        <a:ext cx="3005276" cy="606166"/>
      </dsp:txXfrm>
    </dsp:sp>
    <dsp:sp modelId="{F7AC6D7E-5477-4177-BC10-BF0B4AF7E4C9}">
      <dsp:nvSpPr>
        <dsp:cNvPr id="0" name=""/>
        <dsp:cNvSpPr/>
      </dsp:nvSpPr>
      <dsp:spPr>
        <a:xfrm>
          <a:off x="3798569" y="2740059"/>
          <a:ext cx="3070860" cy="671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Level 2-Biomedical/epigenetic</a:t>
          </a:r>
        </a:p>
      </dsp:txBody>
      <dsp:txXfrm>
        <a:off x="3831361" y="2772851"/>
        <a:ext cx="3005276" cy="606166"/>
      </dsp:txXfrm>
    </dsp:sp>
    <dsp:sp modelId="{BB338652-94B0-4346-8001-881CD18094D5}">
      <dsp:nvSpPr>
        <dsp:cNvPr id="0" name=""/>
        <dsp:cNvSpPr/>
      </dsp:nvSpPr>
      <dsp:spPr>
        <a:xfrm>
          <a:off x="3798569" y="3495779"/>
          <a:ext cx="3070860" cy="671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Level 1-Gene modification</a:t>
          </a:r>
        </a:p>
      </dsp:txBody>
      <dsp:txXfrm>
        <a:off x="3831361" y="3528571"/>
        <a:ext cx="3005276" cy="606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7D295-3CD0-41C4-998F-137CD4FB004D}">
      <dsp:nvSpPr>
        <dsp:cNvPr id="0" name=""/>
        <dsp:cNvSpPr/>
      </dsp:nvSpPr>
      <dsp:spPr>
        <a:xfrm>
          <a:off x="0" y="11112"/>
          <a:ext cx="2262187" cy="135731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2"/>
              </a:solidFill>
            </a:rPr>
            <a:t>Immune abnormalities/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2"/>
              </a:solidFill>
            </a:rPr>
            <a:t>inflammation</a:t>
          </a:r>
        </a:p>
      </dsp:txBody>
      <dsp:txXfrm>
        <a:off x="0" y="11112"/>
        <a:ext cx="2262187" cy="1357312"/>
      </dsp:txXfrm>
    </dsp:sp>
    <dsp:sp modelId="{0CC82FDD-38FB-4612-A111-E0ACA5B02043}">
      <dsp:nvSpPr>
        <dsp:cNvPr id="0" name=""/>
        <dsp:cNvSpPr/>
      </dsp:nvSpPr>
      <dsp:spPr>
        <a:xfrm>
          <a:off x="2488406" y="11112"/>
          <a:ext cx="2262187" cy="1357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Oxidative stress</a:t>
          </a:r>
        </a:p>
      </dsp:txBody>
      <dsp:txXfrm>
        <a:off x="2488406" y="11112"/>
        <a:ext cx="2262187" cy="1357312"/>
      </dsp:txXfrm>
    </dsp:sp>
    <dsp:sp modelId="{BA486A81-09AC-4C16-9C13-4B21DE8851D7}">
      <dsp:nvSpPr>
        <dsp:cNvPr id="0" name=""/>
        <dsp:cNvSpPr/>
      </dsp:nvSpPr>
      <dsp:spPr>
        <a:xfrm>
          <a:off x="4976812" y="11112"/>
          <a:ext cx="2262187" cy="135731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Disturbed methylation</a:t>
          </a:r>
        </a:p>
      </dsp:txBody>
      <dsp:txXfrm>
        <a:off x="4976812" y="11112"/>
        <a:ext cx="2262187" cy="1357312"/>
      </dsp:txXfrm>
    </dsp:sp>
    <dsp:sp modelId="{27A77AE2-3838-493E-AA43-F95AB977C3E2}">
      <dsp:nvSpPr>
        <dsp:cNvPr id="0" name=""/>
        <dsp:cNvSpPr/>
      </dsp:nvSpPr>
      <dsp:spPr>
        <a:xfrm>
          <a:off x="0" y="1594643"/>
          <a:ext cx="2262187" cy="1357312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Mitochondrial dysfunction</a:t>
          </a:r>
        </a:p>
      </dsp:txBody>
      <dsp:txXfrm>
        <a:off x="0" y="1594643"/>
        <a:ext cx="2262187" cy="1357312"/>
      </dsp:txXfrm>
    </dsp:sp>
    <dsp:sp modelId="{AF4E64E9-21BB-4B22-8789-4B4890052DB1}">
      <dsp:nvSpPr>
        <dsp:cNvPr id="0" name=""/>
        <dsp:cNvSpPr/>
      </dsp:nvSpPr>
      <dsp:spPr>
        <a:xfrm>
          <a:off x="2488406" y="1594643"/>
          <a:ext cx="2262187" cy="1357312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2"/>
              </a:solidFill>
            </a:rPr>
            <a:t>Free fatty acid metabolism</a:t>
          </a:r>
        </a:p>
      </dsp:txBody>
      <dsp:txXfrm>
        <a:off x="2488406" y="1594643"/>
        <a:ext cx="2262187" cy="1357312"/>
      </dsp:txXfrm>
    </dsp:sp>
    <dsp:sp modelId="{114497EE-4989-4B8B-8C31-DCB3D5AF10B9}">
      <dsp:nvSpPr>
        <dsp:cNvPr id="0" name=""/>
        <dsp:cNvSpPr/>
      </dsp:nvSpPr>
      <dsp:spPr>
        <a:xfrm>
          <a:off x="4976812" y="1594643"/>
          <a:ext cx="2262187" cy="135731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2"/>
              </a:solidFill>
            </a:rPr>
            <a:t>Excitatory/inhibitory imbalance</a:t>
          </a:r>
        </a:p>
      </dsp:txBody>
      <dsp:txXfrm>
        <a:off x="4976812" y="1594643"/>
        <a:ext cx="2262187" cy="1357312"/>
      </dsp:txXfrm>
    </dsp:sp>
    <dsp:sp modelId="{84BEB3FB-1132-4C64-88E4-B6B3522F034E}">
      <dsp:nvSpPr>
        <dsp:cNvPr id="0" name=""/>
        <dsp:cNvSpPr/>
      </dsp:nvSpPr>
      <dsp:spPr>
        <a:xfrm>
          <a:off x="0" y="3178174"/>
          <a:ext cx="2262187" cy="135731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Hormonal effects</a:t>
          </a:r>
        </a:p>
      </dsp:txBody>
      <dsp:txXfrm>
        <a:off x="0" y="3178174"/>
        <a:ext cx="2262187" cy="1357312"/>
      </dsp:txXfrm>
    </dsp:sp>
    <dsp:sp modelId="{D7596740-3648-4A2C-A239-AF3A1E3DCF79}">
      <dsp:nvSpPr>
        <dsp:cNvPr id="0" name=""/>
        <dsp:cNvSpPr/>
      </dsp:nvSpPr>
      <dsp:spPr>
        <a:xfrm>
          <a:off x="2488406" y="3178174"/>
          <a:ext cx="2262187" cy="1357312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Microglia/Astrocytes</a:t>
          </a:r>
        </a:p>
      </dsp:txBody>
      <dsp:txXfrm>
        <a:off x="2488406" y="3178174"/>
        <a:ext cx="2262187" cy="1357312"/>
      </dsp:txXfrm>
    </dsp:sp>
    <dsp:sp modelId="{DA25B919-9115-4BB3-83BD-151D4EDAAAF7}">
      <dsp:nvSpPr>
        <dsp:cNvPr id="0" name=""/>
        <dsp:cNvSpPr/>
      </dsp:nvSpPr>
      <dsp:spPr>
        <a:xfrm>
          <a:off x="4976812" y="3178174"/>
          <a:ext cx="2262187" cy="135731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2"/>
              </a:solidFill>
            </a:rPr>
            <a:t>Microbiome</a:t>
          </a:r>
        </a:p>
      </dsp:txBody>
      <dsp:txXfrm>
        <a:off x="4976812" y="3178174"/>
        <a:ext cx="2262187" cy="1357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ADF50-857F-3E41-8CEB-FE74A86D72FD}" type="datetimeFigureOut">
              <a:rPr lang="en-US" smtClean="0"/>
              <a:t>4/26/21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35093-2E6E-BE4B-BCA1-91E69E70B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36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096EF-CC25-114B-8768-A831745C4440}" type="datetimeFigureOut">
              <a:rPr lang="en-US" smtClean="0"/>
              <a:t>4/26/21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C77D7-6C3A-7E46-871F-C3CE15BB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3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D770130-DC61-4B25-9B75-A54A8D1A2A39}" type="slidenum">
              <a:rPr kumimoji="1" lang="en-US" altLang="en-US" b="1" i="1" smtClean="0">
                <a:solidFill>
                  <a:srgbClr val="FFFFFF"/>
                </a:solidFill>
                <a:latin typeface="Lucida Sans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kumimoji="1" lang="en-US" altLang="en-US" b="1" i="1">
              <a:solidFill>
                <a:srgbClr val="FFFFFF"/>
              </a:solidFill>
              <a:latin typeface="Lucida Sans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5583A-0796-49FA-B91E-35693F8898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913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392D119-6C17-4777-8BEF-6846DEA17B96}" type="slidenum">
              <a:rPr kumimoji="1" lang="en-US" altLang="en-US" b="1" i="1" smtClean="0">
                <a:solidFill>
                  <a:srgbClr val="FFFFFF"/>
                </a:solidFill>
                <a:latin typeface="Lucida Sans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kumimoji="1" lang="en-US" altLang="en-US" b="1" i="1">
              <a:solidFill>
                <a:srgbClr val="FFFFFF"/>
              </a:solidFill>
              <a:latin typeface="Lucida Sans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2AE18E2-7654-4241-B33D-2D83A1ACF7FC}" type="slidenum">
              <a:rPr kumimoji="1" lang="en-US" altLang="en-US" b="1" i="1" smtClean="0">
                <a:solidFill>
                  <a:srgbClr val="FFFFFF"/>
                </a:solidFill>
                <a:latin typeface="Lucida Sans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kumimoji="1" lang="en-US" altLang="en-US" b="1" i="1">
              <a:solidFill>
                <a:srgbClr val="FFFFFF"/>
              </a:solidFill>
              <a:latin typeface="Lucida Sans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fld id="{57B53AF9-F2C8-4FEE-9DCB-CB5A53FAC104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defTabSz="914400"/>
              <a:t>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30587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81" tIns="46394" rIns="92781" bIns="46394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389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B5394-1451-5046-8DA1-98463E47DB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F509683-4D09-455B-A086-1B085C71573D}" type="slidenum">
              <a:rPr lang="en-US" smtClean="0">
                <a:solidFill>
                  <a:prstClr val="black"/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4112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AC80B-38EF-6140-B146-31009E2A3C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90E9E870-CE0A-4072-ACF4-D139E1308DB4}" type="slidenum">
              <a:rPr lang="en-US" smtClean="0">
                <a:solidFill>
                  <a:prstClr val="black"/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80317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>
              <a:spcBef>
                <a:spcPct val="0"/>
              </a:spcBef>
            </a:pPr>
            <a:fld id="{2F5CE1EB-A3E3-408C-AAE4-01838915921A}" type="slidenum">
              <a:rPr kumimoji="1" lang="en-US" altLang="en-US" b="1" i="1" smtClean="0">
                <a:solidFill>
                  <a:srgbClr val="FFFFFF"/>
                </a:solidFill>
                <a:latin typeface="Lucida Sans" panose="020B0602030504020204" pitchFamily="34" charset="0"/>
              </a:rPr>
              <a:pPr defTabSz="914400">
                <a:spcBef>
                  <a:spcPct val="0"/>
                </a:spcBef>
              </a:pPr>
              <a:t>14</a:t>
            </a:fld>
            <a:endParaRPr kumimoji="1" lang="en-US" altLang="en-US" b="1" i="1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94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b="1" i="1">
                <a:solidFill>
                  <a:srgbClr val="FFFFFF"/>
                </a:solidFill>
                <a:latin typeface="Lucida Sans" charset="0"/>
                <a:ea typeface="MS PGothic" charset="0"/>
                <a:cs typeface="MS PGothic" charset="0"/>
              </a:defRPr>
            </a:lvl1pPr>
            <a:lvl2pPr marL="742883" indent="-285724">
              <a:defRPr kumimoji="1" sz="2000" b="1" i="1">
                <a:solidFill>
                  <a:srgbClr val="FFFFFF"/>
                </a:solidFill>
                <a:latin typeface="Lucida Sans" charset="0"/>
                <a:ea typeface="MS PGothic" charset="0"/>
                <a:cs typeface="MS PGothic" charset="0"/>
              </a:defRPr>
            </a:lvl2pPr>
            <a:lvl3pPr marL="1142898" indent="-228580">
              <a:defRPr kumimoji="1" sz="2000" b="1" i="1">
                <a:solidFill>
                  <a:srgbClr val="FFFFFF"/>
                </a:solidFill>
                <a:latin typeface="Lucida Sans" charset="0"/>
                <a:ea typeface="MS PGothic" charset="0"/>
                <a:cs typeface="MS PGothic" charset="0"/>
              </a:defRPr>
            </a:lvl3pPr>
            <a:lvl4pPr marL="1600057" indent="-228580">
              <a:defRPr kumimoji="1" sz="2000" b="1" i="1">
                <a:solidFill>
                  <a:srgbClr val="FFFFFF"/>
                </a:solidFill>
                <a:latin typeface="Lucida Sans" charset="0"/>
                <a:ea typeface="MS PGothic" charset="0"/>
                <a:cs typeface="MS PGothic" charset="0"/>
              </a:defRPr>
            </a:lvl4pPr>
            <a:lvl5pPr marL="2057217" indent="-228580">
              <a:defRPr kumimoji="1" sz="2000" b="1" i="1">
                <a:solidFill>
                  <a:srgbClr val="FFFFFF"/>
                </a:solidFill>
                <a:latin typeface="Lucida Sans" charset="0"/>
                <a:ea typeface="MS PGothic" charset="0"/>
                <a:cs typeface="MS PGothic" charset="0"/>
              </a:defRPr>
            </a:lvl5pPr>
            <a:lvl6pPr marL="2514376" indent="-22858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u"/>
              <a:defRPr kumimoji="1" sz="2000" b="1" i="1">
                <a:solidFill>
                  <a:srgbClr val="FFFFFF"/>
                </a:solidFill>
                <a:latin typeface="Lucida Sans" charset="0"/>
                <a:ea typeface="MS PGothic" charset="0"/>
                <a:cs typeface="MS PGothic" charset="0"/>
              </a:defRPr>
            </a:lvl6pPr>
            <a:lvl7pPr marL="2971535" indent="-22858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u"/>
              <a:defRPr kumimoji="1" sz="2000" b="1" i="1">
                <a:solidFill>
                  <a:srgbClr val="FFFFFF"/>
                </a:solidFill>
                <a:latin typeface="Lucida Sans" charset="0"/>
                <a:ea typeface="MS PGothic" charset="0"/>
                <a:cs typeface="MS PGothic" charset="0"/>
              </a:defRPr>
            </a:lvl7pPr>
            <a:lvl8pPr marL="3428695" indent="-22858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u"/>
              <a:defRPr kumimoji="1" sz="2000" b="1" i="1">
                <a:solidFill>
                  <a:srgbClr val="FFFFFF"/>
                </a:solidFill>
                <a:latin typeface="Lucida Sans" charset="0"/>
                <a:ea typeface="MS PGothic" charset="0"/>
                <a:cs typeface="MS PGothic" charset="0"/>
              </a:defRPr>
            </a:lvl8pPr>
            <a:lvl9pPr marL="3885854" indent="-22858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u"/>
              <a:defRPr kumimoji="1" sz="2000" b="1" i="1">
                <a:solidFill>
                  <a:srgbClr val="FFFFFF"/>
                </a:solidFill>
                <a:latin typeface="Lucida Sans" charset="0"/>
                <a:ea typeface="MS PGothic" charset="0"/>
                <a:cs typeface="MS PGothic" charset="0"/>
              </a:defRPr>
            </a:lvl9pPr>
          </a:lstStyle>
          <a:p>
            <a:pPr>
              <a:buClr>
                <a:srgbClr val="1F497D"/>
              </a:buClr>
            </a:pPr>
            <a:fld id="{02267F8A-1C22-454A-9ECF-FC808144E3F4}" type="slidenum">
              <a:rPr lang="en-US" sz="1200"/>
              <a:pPr>
                <a:buClr>
                  <a:srgbClr val="1F497D"/>
                </a:buClr>
              </a:pPr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8504" indent="-448504"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dirty="0">
                <a:latin typeface="Arial" charset="0"/>
                <a:ea typeface="MS PGothic" charset="0"/>
                <a:cs typeface="MS PGothic" charset="0"/>
              </a:rPr>
              <a:t>Biomedical/epigenetic</a:t>
            </a:r>
          </a:p>
          <a:p>
            <a:pPr marL="448504" indent="-448504"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dirty="0">
                <a:latin typeface="Arial" charset="0"/>
                <a:ea typeface="MS PGothic" charset="0"/>
                <a:cs typeface="MS PGothic" charset="0"/>
              </a:rPr>
              <a:t> Level 1 – Gene modification</a:t>
            </a:r>
          </a:p>
          <a:p>
            <a:pPr eaLnBrk="1" hangingPunct="1"/>
            <a:endParaRPr lang="en-US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b="1" i="1">
                <a:solidFill>
                  <a:srgbClr val="FFFFFF"/>
                </a:solidFill>
                <a:latin typeface="Lucida Sans" charset="0"/>
                <a:ea typeface="MS PGothic" charset="0"/>
                <a:cs typeface="MS PGothic" charset="0"/>
              </a:defRPr>
            </a:lvl1pPr>
            <a:lvl2pPr marL="728818" indent="-280314">
              <a:defRPr kumimoji="1" sz="2000" b="1" i="1">
                <a:solidFill>
                  <a:srgbClr val="FFFFFF"/>
                </a:solidFill>
                <a:latin typeface="Lucida Sans" charset="0"/>
                <a:ea typeface="MS PGothic" charset="0"/>
                <a:cs typeface="MS PGothic" charset="0"/>
              </a:defRPr>
            </a:lvl2pPr>
            <a:lvl3pPr marL="1121257" indent="-224252">
              <a:defRPr kumimoji="1" sz="2000" b="1" i="1">
                <a:solidFill>
                  <a:srgbClr val="FFFFFF"/>
                </a:solidFill>
                <a:latin typeface="Lucida Sans" charset="0"/>
                <a:ea typeface="MS PGothic" charset="0"/>
                <a:cs typeface="MS PGothic" charset="0"/>
              </a:defRPr>
            </a:lvl3pPr>
            <a:lvl4pPr marL="1569761" indent="-224252">
              <a:defRPr kumimoji="1" sz="2000" b="1" i="1">
                <a:solidFill>
                  <a:srgbClr val="FFFFFF"/>
                </a:solidFill>
                <a:latin typeface="Lucida Sans" charset="0"/>
                <a:ea typeface="MS PGothic" charset="0"/>
                <a:cs typeface="MS PGothic" charset="0"/>
              </a:defRPr>
            </a:lvl4pPr>
            <a:lvl5pPr marL="2018264" indent="-224252">
              <a:defRPr kumimoji="1" sz="2000" b="1" i="1">
                <a:solidFill>
                  <a:srgbClr val="FFFFFF"/>
                </a:solidFill>
                <a:latin typeface="Lucida Sans" charset="0"/>
                <a:ea typeface="MS PGothic" charset="0"/>
                <a:cs typeface="MS PGothic" charset="0"/>
              </a:defRPr>
            </a:lvl5pPr>
            <a:lvl6pPr marL="2466767" indent="-22425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u"/>
              <a:defRPr kumimoji="1" sz="2000" b="1" i="1">
                <a:solidFill>
                  <a:srgbClr val="FFFFFF"/>
                </a:solidFill>
                <a:latin typeface="Lucida Sans" charset="0"/>
                <a:ea typeface="MS PGothic" charset="0"/>
                <a:cs typeface="MS PGothic" charset="0"/>
              </a:defRPr>
            </a:lvl6pPr>
            <a:lvl7pPr marL="2915271" indent="-22425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u"/>
              <a:defRPr kumimoji="1" sz="2000" b="1" i="1">
                <a:solidFill>
                  <a:srgbClr val="FFFFFF"/>
                </a:solidFill>
                <a:latin typeface="Lucida Sans" charset="0"/>
                <a:ea typeface="MS PGothic" charset="0"/>
                <a:cs typeface="MS PGothic" charset="0"/>
              </a:defRPr>
            </a:lvl7pPr>
            <a:lvl8pPr marL="3363773" indent="-22425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u"/>
              <a:defRPr kumimoji="1" sz="2000" b="1" i="1">
                <a:solidFill>
                  <a:srgbClr val="FFFFFF"/>
                </a:solidFill>
                <a:latin typeface="Lucida Sans" charset="0"/>
                <a:ea typeface="MS PGothic" charset="0"/>
                <a:cs typeface="MS PGothic" charset="0"/>
              </a:defRPr>
            </a:lvl8pPr>
            <a:lvl9pPr marL="3812277" indent="-22425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u"/>
              <a:defRPr kumimoji="1" sz="2000" b="1" i="1">
                <a:solidFill>
                  <a:srgbClr val="FFFFFF"/>
                </a:solidFill>
                <a:latin typeface="Lucida Sans" charset="0"/>
                <a:ea typeface="MS PGothic" charset="0"/>
                <a:cs typeface="MS PGothic" charset="0"/>
              </a:defRPr>
            </a:lvl9pPr>
          </a:lstStyle>
          <a:p>
            <a:fld id="{DF93B953-0BE3-5F4F-90A9-BF15C7A9ECB0}" type="slidenum">
              <a:rPr lang="en-US" sz="1200"/>
              <a:pPr/>
              <a:t>20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(2 Faculty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2-24 at 5.30.10 PM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2930"/>
            <a:ext cx="9198863" cy="13716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209800"/>
            <a:ext cx="8229600" cy="1752599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000">
                <a:latin typeface="+mj-lt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189749"/>
            <a:ext cx="4075176" cy="533400"/>
          </a:xfrm>
        </p:spPr>
        <p:txBody>
          <a:bodyPr anchor="t">
            <a:noAutofit/>
          </a:bodyPr>
          <a:lstStyle>
            <a:lvl1pPr marL="0" indent="0" algn="l">
              <a:lnSpc>
                <a:spcPct val="85000"/>
              </a:lnSpc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Name Here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724401"/>
            <a:ext cx="4075176" cy="15883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2000" i="1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Presenter’s Affiliation Here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11624" y="4724400"/>
            <a:ext cx="4075176" cy="15883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2000" i="1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Presenter’s Affiliation Here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11624" y="4189749"/>
            <a:ext cx="4075176" cy="533400"/>
          </a:xfr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i="0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r>
              <a:rPr lang="en-US" dirty="0"/>
              <a:t>Presenter’s Name Here</a:t>
            </a:r>
          </a:p>
        </p:txBody>
      </p:sp>
    </p:spTree>
    <p:extLst>
      <p:ext uri="{BB962C8B-B14F-4D97-AF65-F5344CB8AC3E}">
        <p14:creationId xmlns:p14="http://schemas.microsoft.com/office/powerpoint/2010/main" val="63348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371600"/>
            <a:ext cx="3848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371600"/>
            <a:ext cx="3848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82CF2-CA34-4E7B-ABFD-118D01961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39768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72272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(1 Faculty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creen Shot 2015-02-24 at 5.30.10 PM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3675"/>
            <a:ext cx="91995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271" y="1905000"/>
            <a:ext cx="8226529" cy="2057399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89444"/>
            <a:ext cx="8229600" cy="533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4724400"/>
            <a:ext cx="8229600" cy="12954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890332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(2 Faculty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Screen Shot 2015-02-24 at 5.30.10 PM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3675"/>
            <a:ext cx="91995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8229600" cy="1752599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4189749"/>
            <a:ext cx="4075176" cy="533400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4724401"/>
            <a:ext cx="4075176" cy="15883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2000" i="1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1624" y="4724400"/>
            <a:ext cx="4075176" cy="15883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2000" i="1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11624" y="4189749"/>
            <a:ext cx="4075176" cy="5334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i="0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5785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creen Shot 2015-02-24 at 5.30.10 PM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995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6324600"/>
            <a:ext cx="9144000" cy="533400"/>
          </a:xfrm>
        </p:spPr>
        <p:txBody>
          <a:bodyPr lIns="274320" tIns="137160" rIns="274320" bIns="137160" anchor="b"/>
          <a:lstStyle>
            <a:lvl1pPr marL="0" indent="0">
              <a:buNone/>
              <a:defRPr sz="1400" b="1" baseline="0"/>
            </a:lvl1pPr>
            <a:lvl2pPr marL="395288" indent="0">
              <a:buNone/>
              <a:defRPr sz="1400" b="1"/>
            </a:lvl2pPr>
            <a:lvl3pPr marL="801688" indent="0">
              <a:buNone/>
              <a:defRPr sz="1400" b="1"/>
            </a:lvl3pPr>
            <a:lvl4pPr marL="1196975" indent="0">
              <a:buNone/>
              <a:defRPr sz="1400" b="1"/>
            </a:lvl4pPr>
            <a:lvl5pPr marL="1601787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15937"/>
            <a:ext cx="8229600" cy="4617276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645029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creen Shot 2015-02-24 at 5.30.10 PM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995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6324600"/>
            <a:ext cx="9144000" cy="533400"/>
          </a:xfrm>
        </p:spPr>
        <p:txBody>
          <a:bodyPr lIns="274320" tIns="137160" rIns="274320" bIns="137160" anchor="b"/>
          <a:lstStyle>
            <a:lvl1pPr marL="0" indent="0">
              <a:buNone/>
              <a:defRPr sz="1400" b="1" baseline="0"/>
            </a:lvl1pPr>
            <a:lvl2pPr marL="395288" indent="0">
              <a:buNone/>
              <a:defRPr sz="1400" b="1"/>
            </a:lvl2pPr>
            <a:lvl3pPr marL="801688" indent="0">
              <a:buNone/>
              <a:defRPr sz="1400" b="1"/>
            </a:lvl3pPr>
            <a:lvl4pPr marL="1196975" indent="0">
              <a:buNone/>
              <a:defRPr sz="1400" b="1"/>
            </a:lvl4pPr>
            <a:lvl5pPr marL="1601787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482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400"/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defRPr sz="1600"/>
            </a:lvl4pPr>
            <a:lvl5pPr>
              <a:lnSpc>
                <a:spcPct val="100000"/>
              </a:lnSpc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648199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293934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(Comparis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Screen Shot 2015-02-24 at 5.30.10 PM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995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2209800"/>
            <a:ext cx="4038600" cy="3962400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2209800"/>
            <a:ext cx="4038600" cy="396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400"/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defRPr sz="1600"/>
            </a:lvl4pPr>
            <a:lvl5pPr>
              <a:lnSpc>
                <a:spcPct val="100000"/>
              </a:lnSpc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6324600"/>
            <a:ext cx="9144000" cy="533400"/>
          </a:xfrm>
        </p:spPr>
        <p:txBody>
          <a:bodyPr lIns="274320" tIns="137160" rIns="274320" bIns="137160" anchor="b"/>
          <a:lstStyle>
            <a:lvl1pPr marL="0" indent="0">
              <a:buNone/>
              <a:defRPr sz="1400" b="1" baseline="0"/>
            </a:lvl1pPr>
            <a:lvl2pPr marL="395288" indent="0">
              <a:buNone/>
              <a:defRPr sz="1400" b="1"/>
            </a:lvl2pPr>
            <a:lvl3pPr marL="801688" indent="0">
              <a:buNone/>
              <a:defRPr sz="1400" b="1"/>
            </a:lvl3pPr>
            <a:lvl4pPr marL="1196975" indent="0">
              <a:buNone/>
              <a:defRPr sz="1400" b="1"/>
            </a:lvl4pPr>
            <a:lvl5pPr marL="1601787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57201" y="1524000"/>
            <a:ext cx="4038600" cy="63976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24000"/>
            <a:ext cx="4038599" cy="63976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358724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2-24 at 5.30.10 PM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995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6324600"/>
            <a:ext cx="9144000" cy="533400"/>
          </a:xfrm>
        </p:spPr>
        <p:txBody>
          <a:bodyPr lIns="274320" tIns="137160" rIns="274320" bIns="137160" anchor="b"/>
          <a:lstStyle>
            <a:lvl1pPr marL="0" indent="0">
              <a:buNone/>
              <a:defRPr sz="1400" b="1" baseline="0"/>
            </a:lvl1pPr>
            <a:lvl2pPr marL="395288" indent="0">
              <a:buNone/>
              <a:defRPr sz="1400" b="1"/>
            </a:lvl2pPr>
            <a:lvl3pPr marL="801688" indent="0">
              <a:buNone/>
              <a:defRPr sz="1400" b="1"/>
            </a:lvl3pPr>
            <a:lvl4pPr marL="1196975" indent="0">
              <a:buNone/>
              <a:defRPr sz="1400" b="1"/>
            </a:lvl4pPr>
            <a:lvl5pPr marL="1601787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87724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6324600"/>
            <a:ext cx="9144000" cy="533400"/>
          </a:xfrm>
        </p:spPr>
        <p:txBody>
          <a:bodyPr lIns="274320" tIns="137160" rIns="274320" bIns="137160" anchor="b"/>
          <a:lstStyle>
            <a:lvl1pPr marL="0" indent="0">
              <a:buNone/>
              <a:defRPr sz="1400" b="1" baseline="0"/>
            </a:lvl1pPr>
            <a:lvl2pPr marL="395288" indent="0">
              <a:buNone/>
              <a:defRPr sz="1400" b="1"/>
            </a:lvl2pPr>
            <a:lvl3pPr marL="801688" indent="0">
              <a:buNone/>
              <a:defRPr sz="1400" b="1"/>
            </a:lvl3pPr>
            <a:lvl4pPr marL="1196975" indent="0">
              <a:buNone/>
              <a:defRPr sz="1400" b="1"/>
            </a:lvl4pPr>
            <a:lvl5pPr marL="1601787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87600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rgbClr val="E6E1DC"/>
              </a:buClr>
              <a:buSzPct val="110000"/>
              <a:buFontTx/>
              <a:buNone/>
              <a:defRPr>
                <a:latin typeface="Arial"/>
              </a:defRPr>
            </a:lvl1pPr>
            <a:lvl2pPr marL="457200" indent="0">
              <a:buClr>
                <a:srgbClr val="E6E1DC"/>
              </a:buClr>
              <a:buSzPct val="110000"/>
              <a:buFontTx/>
              <a:buNone/>
              <a:defRPr sz="2000" b="0" i="0">
                <a:latin typeface="Arial"/>
                <a:cs typeface="HelveticaNeueLT Std Lt"/>
              </a:defRPr>
            </a:lvl2pPr>
            <a:lvl3pPr>
              <a:buClr>
                <a:srgbClr val="E6E1DC"/>
              </a:buClr>
              <a:buSzPct val="110000"/>
              <a:buFont typeface="Wingdings" charset="2"/>
              <a:buChar char="§"/>
              <a:defRPr/>
            </a:lvl3pPr>
            <a:lvl4pPr>
              <a:buClr>
                <a:srgbClr val="E6E1DC"/>
              </a:buClr>
              <a:buSzPct val="110000"/>
              <a:buFont typeface="Wingdings" charset="2"/>
              <a:buChar char="§"/>
              <a:defRPr/>
            </a:lvl4pPr>
            <a:lvl5pPr>
              <a:buClr>
                <a:srgbClr val="E6E1DC"/>
              </a:buClr>
              <a:buSzPct val="110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3184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Titles Are 40-pt Title Case, Not Bold</a:t>
            </a:r>
            <a:br>
              <a:rPr lang="en-US" dirty="0"/>
            </a:br>
            <a:r>
              <a:rPr lang="en-US" dirty="0"/>
              <a:t>There Is Room for 2 Lines of Title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24600"/>
            <a:ext cx="9144000" cy="533400"/>
          </a:xfrm>
        </p:spPr>
        <p:txBody>
          <a:bodyPr lIns="274320" tIns="137160" rIns="274320" bIns="137160" anchor="b"/>
          <a:lstStyle>
            <a:lvl1pPr marL="0" indent="0">
              <a:buNone/>
              <a:defRPr sz="1400" b="1" baseline="0"/>
            </a:lvl1pPr>
            <a:lvl2pPr marL="395288" indent="0">
              <a:buNone/>
              <a:defRPr sz="1400" b="1"/>
            </a:lvl2pPr>
            <a:lvl3pPr marL="801688" indent="0">
              <a:buNone/>
              <a:defRPr sz="1400" b="1"/>
            </a:lvl3pPr>
            <a:lvl4pPr marL="1196975" indent="0">
              <a:buNone/>
              <a:defRPr sz="1400" b="1"/>
            </a:lvl4pPr>
            <a:lvl5pPr marL="1601787" indent="0">
              <a:buNone/>
              <a:defRPr sz="1400" b="1"/>
            </a:lvl5pPr>
          </a:lstStyle>
          <a:p>
            <a:pPr lvl="0"/>
            <a:r>
              <a:rPr lang="en-US" dirty="0"/>
              <a:t>Reference.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15937"/>
            <a:ext cx="8229600" cy="4617276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Screen Shot 2015-02-24 at 5.30.10 PM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98863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3044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9179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rgbClr val="E6E1DC"/>
              </a:buClr>
              <a:buSzPct val="110000"/>
              <a:buFontTx/>
              <a:buNone/>
              <a:defRPr>
                <a:latin typeface="Arial"/>
              </a:defRPr>
            </a:lvl1pPr>
            <a:lvl2pPr marL="457200" indent="0">
              <a:buClr>
                <a:srgbClr val="E6E1DC"/>
              </a:buClr>
              <a:buSzPct val="110000"/>
              <a:buFontTx/>
              <a:buNone/>
              <a:defRPr sz="2000" b="0" i="0">
                <a:latin typeface="Arial"/>
                <a:cs typeface="HelveticaNeueLT Std Lt"/>
              </a:defRPr>
            </a:lvl2pPr>
            <a:lvl3pPr>
              <a:buClr>
                <a:srgbClr val="E6E1DC"/>
              </a:buClr>
              <a:buSzPct val="110000"/>
              <a:buFont typeface="Wingdings" charset="2"/>
              <a:buChar char="§"/>
              <a:defRPr/>
            </a:lvl3pPr>
            <a:lvl4pPr>
              <a:buClr>
                <a:srgbClr val="E6E1DC"/>
              </a:buClr>
              <a:buSzPct val="110000"/>
              <a:buFont typeface="Wingdings" charset="2"/>
              <a:buChar char="§"/>
              <a:defRPr/>
            </a:lvl4pPr>
            <a:lvl5pPr>
              <a:buClr>
                <a:srgbClr val="E6E1DC"/>
              </a:buClr>
              <a:buSzPct val="110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80055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5199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11200" y="317500"/>
            <a:ext cx="7950200" cy="8969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3319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Name-Affiliation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905003"/>
            <a:ext cx="8382000" cy="2057399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4189444"/>
            <a:ext cx="8382000" cy="533400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Name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724400"/>
            <a:ext cx="8382000" cy="12954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Presenter’s Affiliation Here</a:t>
            </a: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9" t="26260" r="19584" b="73481"/>
          <a:stretch/>
        </p:blipFill>
        <p:spPr bwMode="auto">
          <a:xfrm>
            <a:off x="0" y="3962400"/>
            <a:ext cx="9144000" cy="22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504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" y="2"/>
            <a:ext cx="9143999" cy="138435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aseline="0">
                <a:latin typeface="+mj-lt"/>
              </a:defRPr>
            </a:lvl1pPr>
          </a:lstStyle>
          <a:p>
            <a:r>
              <a:rPr lang="en-US" dirty="0"/>
              <a:t>Titles Are 40-pt Title Case, Not Bold</a:t>
            </a:r>
            <a:br>
              <a:rPr lang="en-US" dirty="0"/>
            </a:br>
            <a:r>
              <a:rPr lang="en-US" dirty="0"/>
              <a:t>There Is Room for 2 Lines of Title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1152" y="1515744"/>
            <a:ext cx="8518525" cy="4580256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 baseline="0"/>
            </a:lvl1pPr>
            <a:lvl2pPr marL="342900" indent="-342900">
              <a:buFont typeface="Arial" pitchFamily="34" charset="0"/>
              <a:buChar char="•"/>
              <a:defRPr sz="2200" baseline="0"/>
            </a:lvl2pPr>
            <a:lvl3pPr marL="571500" indent="-238125">
              <a:buFont typeface="Arial" pitchFamily="34" charset="0"/>
              <a:buChar char="–"/>
              <a:defRPr sz="2200" baseline="0"/>
            </a:lvl3pPr>
          </a:lstStyle>
          <a:p>
            <a:pPr lvl="0"/>
            <a:r>
              <a:rPr lang="en-US" dirty="0"/>
              <a:t>First level 24-pt remove bullet if needed for subhead</a:t>
            </a:r>
          </a:p>
          <a:p>
            <a:pPr lvl="1"/>
            <a:r>
              <a:rPr lang="en-US" dirty="0"/>
              <a:t>Second level 22-pt remove bullet if needed for paragraph</a:t>
            </a:r>
          </a:p>
          <a:p>
            <a:pPr lvl="2"/>
            <a:r>
              <a:rPr lang="en-US" dirty="0"/>
              <a:t>Sub bullet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1152" y="6248402"/>
            <a:ext cx="8518525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Reference placeholder</a:t>
            </a:r>
          </a:p>
        </p:txBody>
      </p:sp>
      <p:pic>
        <p:nvPicPr>
          <p:cNvPr id="5" name="Picture 2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9" t="26260" r="19584" b="73481"/>
          <a:stretch/>
        </p:blipFill>
        <p:spPr bwMode="auto">
          <a:xfrm>
            <a:off x="0" y="1307521"/>
            <a:ext cx="9144000" cy="9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671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288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Name-Affiliation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905003"/>
            <a:ext cx="8382000" cy="2057399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4189444"/>
            <a:ext cx="8382000" cy="533400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Name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724400"/>
            <a:ext cx="8382000" cy="12954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Presenter’s Affiliation Here</a:t>
            </a: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9" t="26260" r="19584" b="73481"/>
          <a:stretch/>
        </p:blipFill>
        <p:spPr bwMode="auto">
          <a:xfrm>
            <a:off x="0" y="3962400"/>
            <a:ext cx="9144000" cy="22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142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, Two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905003"/>
            <a:ext cx="8382000" cy="1752599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3884950"/>
            <a:ext cx="4151376" cy="533400"/>
          </a:xfr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Name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355260"/>
            <a:ext cx="4151376" cy="158834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None/>
              <a:defRPr sz="1600" i="1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Presenter’s Affiliation Here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11624" y="4355259"/>
            <a:ext cx="4151376" cy="158834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None/>
              <a:defRPr sz="1600" i="1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Presenter’s Affiliation Here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11624" y="3884950"/>
            <a:ext cx="4151376" cy="5334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i="0">
                <a:solidFill>
                  <a:schemeClr val="tx1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r>
              <a:rPr lang="en-US" dirty="0"/>
              <a:t>Presenter’s Name Here</a:t>
            </a:r>
          </a:p>
        </p:txBody>
      </p:sp>
      <p:pic>
        <p:nvPicPr>
          <p:cNvPr id="7" name="Picture 2"/>
          <p:cNvPicPr>
            <a:picLocks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9" t="26260" r="19584" b="73481"/>
          <a:stretch/>
        </p:blipFill>
        <p:spPr bwMode="auto">
          <a:xfrm>
            <a:off x="0" y="3657600"/>
            <a:ext cx="9144000" cy="22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299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" y="2"/>
            <a:ext cx="9143999" cy="138435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aseline="0">
                <a:latin typeface="+mj-lt"/>
              </a:defRPr>
            </a:lvl1pPr>
          </a:lstStyle>
          <a:p>
            <a:r>
              <a:rPr lang="en-US" dirty="0"/>
              <a:t>Titles Are 40-pt Title Case, Not Bold</a:t>
            </a:r>
            <a:br>
              <a:rPr lang="en-US" dirty="0"/>
            </a:br>
            <a:r>
              <a:rPr lang="en-US" dirty="0"/>
              <a:t>There Is Room for 2 Lines of Title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1152" y="1515744"/>
            <a:ext cx="8518525" cy="4580256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 baseline="0"/>
            </a:lvl1pPr>
            <a:lvl2pPr marL="342900" indent="-342900">
              <a:buFont typeface="Arial" pitchFamily="34" charset="0"/>
              <a:buChar char="•"/>
              <a:defRPr sz="2200" baseline="0"/>
            </a:lvl2pPr>
            <a:lvl3pPr marL="571500" indent="-238125">
              <a:buFont typeface="Arial" pitchFamily="34" charset="0"/>
              <a:buChar char="–"/>
              <a:defRPr sz="2200" baseline="0"/>
            </a:lvl3pPr>
          </a:lstStyle>
          <a:p>
            <a:pPr lvl="0"/>
            <a:r>
              <a:rPr lang="en-US" dirty="0"/>
              <a:t>First level 24-pt remove bullet if needed for subhead</a:t>
            </a:r>
          </a:p>
          <a:p>
            <a:pPr lvl="1"/>
            <a:r>
              <a:rPr lang="en-US" dirty="0"/>
              <a:t>Second level 22-pt remove bullet if needed for paragraph</a:t>
            </a:r>
          </a:p>
          <a:p>
            <a:pPr lvl="2"/>
            <a:r>
              <a:rPr lang="en-US" dirty="0"/>
              <a:t>Sub bullet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1152" y="6248402"/>
            <a:ext cx="8518525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Reference placeholder</a:t>
            </a:r>
          </a:p>
        </p:txBody>
      </p:sp>
      <p:pic>
        <p:nvPicPr>
          <p:cNvPr id="5" name="Picture 2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9" t="26260" r="19584" b="73481"/>
          <a:stretch/>
        </p:blipFill>
        <p:spPr bwMode="auto">
          <a:xfrm>
            <a:off x="0" y="1307521"/>
            <a:ext cx="9144000" cy="9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27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Titles Are 40-pt Title Case, Not Bold</a:t>
            </a:r>
            <a:br>
              <a:rPr lang="en-US" dirty="0"/>
            </a:br>
            <a:r>
              <a:rPr lang="en-US" dirty="0"/>
              <a:t>There Is Room for 2 Lines of Title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24600"/>
            <a:ext cx="9144000" cy="533400"/>
          </a:xfrm>
        </p:spPr>
        <p:txBody>
          <a:bodyPr lIns="274320" tIns="137160" rIns="274320" bIns="137160" anchor="b"/>
          <a:lstStyle>
            <a:lvl1pPr marL="0" indent="0">
              <a:buNone/>
              <a:defRPr sz="1400" b="1" baseline="0"/>
            </a:lvl1pPr>
            <a:lvl2pPr marL="395288" indent="0">
              <a:buNone/>
              <a:defRPr sz="1400" b="1"/>
            </a:lvl2pPr>
            <a:lvl3pPr marL="801688" indent="0">
              <a:buNone/>
              <a:defRPr sz="1400" b="1"/>
            </a:lvl3pPr>
            <a:lvl4pPr marL="1196975" indent="0">
              <a:buNone/>
              <a:defRPr sz="1400" b="1"/>
            </a:lvl4pPr>
            <a:lvl5pPr marL="1601787" indent="0">
              <a:buNone/>
              <a:defRPr sz="1400" b="1"/>
            </a:lvl5pPr>
          </a:lstStyle>
          <a:p>
            <a:pPr lvl="0"/>
            <a:r>
              <a:rPr lang="en-US" dirty="0"/>
              <a:t>Reference.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482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400"/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defRPr sz="1600"/>
            </a:lvl4pPr>
            <a:lvl5pPr>
              <a:lnSpc>
                <a:spcPct val="100000"/>
              </a:lnSpc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648199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Screen Shot 2015-02-24 at 5.30.10 PM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98863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0729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6248402"/>
            <a:ext cx="8382000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Reference placeholder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" y="2"/>
            <a:ext cx="9143999" cy="138435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aseline="0">
                <a:latin typeface="+mj-lt"/>
              </a:defRPr>
            </a:lvl1pPr>
          </a:lstStyle>
          <a:p>
            <a:r>
              <a:rPr lang="en-US" dirty="0"/>
              <a:t>Titles Are 40-pt Title Case, Not Bold</a:t>
            </a:r>
            <a:br>
              <a:rPr lang="en-US" dirty="0"/>
            </a:br>
            <a:r>
              <a:rPr lang="en-US" dirty="0"/>
              <a:t>There Is Room for 2 Lines of Title Text</a:t>
            </a:r>
          </a:p>
        </p:txBody>
      </p:sp>
      <p:pic>
        <p:nvPicPr>
          <p:cNvPr id="7" name="Picture 2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9" t="26260" r="19584" b="73481"/>
          <a:stretch/>
        </p:blipFill>
        <p:spPr bwMode="auto">
          <a:xfrm>
            <a:off x="0" y="1307521"/>
            <a:ext cx="9144000" cy="9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2" y="6248402"/>
            <a:ext cx="8496300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Reference placeholder</a:t>
            </a:r>
          </a:p>
        </p:txBody>
      </p:sp>
    </p:spTree>
    <p:extLst>
      <p:ext uri="{BB962C8B-B14F-4D97-AF65-F5344CB8AC3E}">
        <p14:creationId xmlns:p14="http://schemas.microsoft.com/office/powerpoint/2010/main" val="1506699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1"/>
            <a:ext cx="8382000" cy="3810000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cap="none" baseline="0">
                <a:latin typeface="+mj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" y="4189444"/>
            <a:ext cx="8382000" cy="1982756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Subtitle, extra information (journal reference, author acknowledgement, etc.) can go here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81000" y="6248402"/>
            <a:ext cx="8382000" cy="473075"/>
          </a:xfrm>
          <a:prstGeom prst="rect">
            <a:avLst/>
          </a:prstGeom>
        </p:spPr>
        <p:txBody>
          <a:bodyPr anchor="b"/>
          <a:lstStyle>
            <a:lvl1pPr>
              <a:defRPr sz="1400"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9" t="26260" r="19584" b="73481"/>
          <a:stretch/>
        </p:blipFill>
        <p:spPr bwMode="auto">
          <a:xfrm>
            <a:off x="0" y="3962402"/>
            <a:ext cx="9144000" cy="22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051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91000" cy="4533900"/>
          </a:xfrm>
        </p:spPr>
        <p:txBody>
          <a:bodyPr/>
          <a:lstStyle>
            <a:lvl1pPr>
              <a:lnSpc>
                <a:spcPct val="85000"/>
              </a:lnSpc>
              <a:defRPr sz="2400"/>
            </a:lvl1pPr>
            <a:lvl2pPr>
              <a:lnSpc>
                <a:spcPct val="85000"/>
              </a:lnSpc>
              <a:defRPr sz="2200"/>
            </a:lvl2pPr>
            <a:lvl3pPr>
              <a:lnSpc>
                <a:spcPct val="85000"/>
              </a:lnSpc>
              <a:defRPr sz="2000"/>
            </a:lvl3pPr>
            <a:lvl4pPr>
              <a:lnSpc>
                <a:spcPct val="85000"/>
              </a:lnSpc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191000" cy="4533900"/>
          </a:xfrm>
        </p:spPr>
        <p:txBody>
          <a:bodyPr rtlCol="0">
            <a:noAutofit/>
          </a:bodyPr>
          <a:lstStyle>
            <a:lvl1pPr>
              <a:defRPr lang="en-US" sz="2400" dirty="0" smtClean="0"/>
            </a:lvl1pPr>
            <a:lvl2pPr>
              <a:defRPr lang="en-US" sz="2200" dirty="0" smtClean="0"/>
            </a:lvl2pPr>
            <a:lvl3pPr>
              <a:defRPr lang="en-US" sz="2000" dirty="0" smtClean="0"/>
            </a:lvl3pPr>
            <a:lvl4pPr>
              <a:defRPr lang="en-US" sz="1800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6248402"/>
            <a:ext cx="8382000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Reference placeholder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" y="2"/>
            <a:ext cx="9143999" cy="138435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aseline="0">
                <a:latin typeface="+mj-lt"/>
              </a:defRPr>
            </a:lvl1pPr>
          </a:lstStyle>
          <a:p>
            <a:r>
              <a:rPr lang="en-US" dirty="0"/>
              <a:t>Titles Are 40-pt Title Case, Not Bold</a:t>
            </a:r>
            <a:br>
              <a:rPr lang="en-US" dirty="0"/>
            </a:br>
            <a:r>
              <a:rPr lang="en-US" dirty="0"/>
              <a:t>There Is Room for 2 Lines of Title Text</a:t>
            </a:r>
          </a:p>
        </p:txBody>
      </p:sp>
      <p:pic>
        <p:nvPicPr>
          <p:cNvPr id="9" name="Picture 2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9" t="26260" r="19584" b="73481"/>
          <a:stretch/>
        </p:blipFill>
        <p:spPr bwMode="auto">
          <a:xfrm>
            <a:off x="0" y="1307521"/>
            <a:ext cx="9144000" cy="9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954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2" y="1290791"/>
            <a:ext cx="418935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Comparison Info (Study 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2" y="1929385"/>
            <a:ext cx="4189353" cy="414280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1290791"/>
            <a:ext cx="4190999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Comparison Info (Study 2)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3" y="1929385"/>
            <a:ext cx="4190999" cy="414280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6248402"/>
            <a:ext cx="8382000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Reference placeholder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" y="2"/>
            <a:ext cx="9143999" cy="138435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aseline="0">
                <a:latin typeface="+mj-lt"/>
              </a:defRPr>
            </a:lvl1pPr>
          </a:lstStyle>
          <a:p>
            <a:r>
              <a:rPr lang="en-US" dirty="0"/>
              <a:t>Titles Are 40-pt Title Case, Not Bold</a:t>
            </a:r>
            <a:br>
              <a:rPr lang="en-US" dirty="0"/>
            </a:br>
            <a:r>
              <a:rPr lang="en-US" dirty="0"/>
              <a:t>There Is Room for 2 Lines of Title Text</a:t>
            </a:r>
          </a:p>
        </p:txBody>
      </p:sp>
      <p:pic>
        <p:nvPicPr>
          <p:cNvPr id="11" name="Picture 2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9" t="26260" r="19584" b="73481"/>
          <a:stretch/>
        </p:blipFill>
        <p:spPr bwMode="auto">
          <a:xfrm>
            <a:off x="0" y="1307521"/>
            <a:ext cx="9144000" cy="9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091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6553200" cy="4495800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2000" dirty="0" smtClean="0"/>
            </a:lvl3pPr>
            <a:lvl4pPr>
              <a:defRPr lang="en-US" sz="18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2" y="1676400"/>
            <a:ext cx="1752601" cy="4495800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6248402"/>
            <a:ext cx="8382000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Reference placeholder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" y="2"/>
            <a:ext cx="9143999" cy="138435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aseline="0">
                <a:latin typeface="+mj-lt"/>
              </a:defRPr>
            </a:lvl1pPr>
          </a:lstStyle>
          <a:p>
            <a:r>
              <a:rPr lang="en-US" dirty="0"/>
              <a:t>Titles Are 40-pt Title Case, Not Bold</a:t>
            </a:r>
            <a:br>
              <a:rPr lang="en-US" dirty="0"/>
            </a:br>
            <a:r>
              <a:rPr lang="en-US" dirty="0"/>
              <a:t>There Is Room for 2 Lines of Title Text</a:t>
            </a:r>
          </a:p>
        </p:txBody>
      </p:sp>
      <p:pic>
        <p:nvPicPr>
          <p:cNvPr id="9" name="Picture 2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9" t="26260" r="19584" b="73481"/>
          <a:stretch/>
        </p:blipFill>
        <p:spPr bwMode="auto">
          <a:xfrm>
            <a:off x="0" y="1307521"/>
            <a:ext cx="9144000" cy="9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011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512888"/>
            <a:ext cx="6553200" cy="4659312"/>
          </a:xfrm>
        </p:spPr>
        <p:txBody>
          <a:bodyPr rtlCol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1" y="1676400"/>
            <a:ext cx="1752601" cy="449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6248402"/>
            <a:ext cx="8382000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Reference placeholder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" y="2"/>
            <a:ext cx="9143999" cy="138435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aseline="0">
                <a:latin typeface="+mj-lt"/>
              </a:defRPr>
            </a:lvl1pPr>
          </a:lstStyle>
          <a:p>
            <a:r>
              <a:rPr lang="en-US" dirty="0"/>
              <a:t>Titles Are 40-pt Title Case, Not Bold</a:t>
            </a:r>
            <a:br>
              <a:rPr lang="en-US" dirty="0"/>
            </a:br>
            <a:r>
              <a:rPr lang="en-US" dirty="0"/>
              <a:t>There Is Room for 2 Lines of Title Text</a:t>
            </a:r>
          </a:p>
        </p:txBody>
      </p:sp>
      <p:pic>
        <p:nvPicPr>
          <p:cNvPr id="9" name="Picture 2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9" t="26260" r="19584" b="73481"/>
          <a:stretch/>
        </p:blipFill>
        <p:spPr bwMode="auto">
          <a:xfrm>
            <a:off x="0" y="1307521"/>
            <a:ext cx="9144000" cy="9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253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90688" y="152402"/>
            <a:ext cx="972312" cy="592931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3104" y="152402"/>
            <a:ext cx="7150539" cy="592931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6248402"/>
            <a:ext cx="8382000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Reference placeholder</a:t>
            </a:r>
          </a:p>
        </p:txBody>
      </p:sp>
    </p:spTree>
    <p:extLst>
      <p:ext uri="{BB962C8B-B14F-4D97-AF65-F5344CB8AC3E}">
        <p14:creationId xmlns:p14="http://schemas.microsoft.com/office/powerpoint/2010/main" val="6560873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282577" y="6357938"/>
            <a:ext cx="7178675" cy="361950"/>
          </a:xfrm>
        </p:spPr>
        <p:txBody>
          <a:bodyPr>
            <a:normAutofit/>
          </a:bodyPr>
          <a:lstStyle>
            <a:lvl1pPr>
              <a:buNone/>
              <a:defRPr sz="14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Click to edit footer style</a:t>
            </a:r>
          </a:p>
        </p:txBody>
      </p:sp>
    </p:spTree>
    <p:extLst>
      <p:ext uri="{BB962C8B-B14F-4D97-AF65-F5344CB8AC3E}">
        <p14:creationId xmlns:p14="http://schemas.microsoft.com/office/powerpoint/2010/main" val="1334101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4667"/>
            <a:ext cx="8382000" cy="94699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11659"/>
            <a:ext cx="4191000" cy="381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/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81000" y="1892659"/>
            <a:ext cx="4191000" cy="19050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300"/>
              </a:spcBef>
              <a:buFont typeface="Arial" pitchFamily="34" charset="0"/>
              <a:buNone/>
              <a:defRPr sz="1600" b="0" i="1" baseline="0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81000" y="3956304"/>
            <a:ext cx="4191000" cy="381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 baseline="0"/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381000" y="4337304"/>
            <a:ext cx="4191000" cy="19050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300"/>
              </a:spcBef>
              <a:buFont typeface="Arial" pitchFamily="34" charset="0"/>
              <a:buNone/>
              <a:defRPr sz="1600" b="0" i="1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572000" y="1511659"/>
            <a:ext cx="4191000" cy="381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/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572000" y="1892659"/>
            <a:ext cx="4191000" cy="19050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300"/>
              </a:spcBef>
              <a:buFont typeface="Arial" pitchFamily="34" charset="0"/>
              <a:buNone/>
              <a:defRPr sz="1600" b="0" i="1" baseline="0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4572000" y="3956304"/>
            <a:ext cx="4191000" cy="381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 baseline="0"/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4572000" y="4337304"/>
            <a:ext cx="4191000" cy="19050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300"/>
              </a:spcBef>
              <a:buFont typeface="Arial" pitchFamily="34" charset="0"/>
              <a:buNone/>
              <a:defRPr sz="1600" b="0" i="1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381000" y="6248402"/>
            <a:ext cx="8382000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5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(Comparis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2209800"/>
            <a:ext cx="4038600" cy="3962400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2209800"/>
            <a:ext cx="4038600" cy="396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400"/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defRPr sz="1600"/>
            </a:lvl4pPr>
            <a:lvl5pPr>
              <a:lnSpc>
                <a:spcPct val="100000"/>
              </a:lnSpc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Titles Are 40-pt Title Case, Not Bold</a:t>
            </a:r>
            <a:br>
              <a:rPr lang="en-US" dirty="0"/>
            </a:br>
            <a:r>
              <a:rPr lang="en-US" dirty="0"/>
              <a:t>There Is Room for 2 Lines of Title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24600"/>
            <a:ext cx="9144000" cy="533400"/>
          </a:xfrm>
        </p:spPr>
        <p:txBody>
          <a:bodyPr lIns="274320" tIns="137160" rIns="274320" bIns="137160" anchor="b"/>
          <a:lstStyle>
            <a:lvl1pPr marL="0" indent="0">
              <a:buNone/>
              <a:defRPr sz="1400" b="1" baseline="0"/>
            </a:lvl1pPr>
            <a:lvl2pPr marL="395288" indent="0">
              <a:buNone/>
              <a:defRPr sz="1400" b="1"/>
            </a:lvl2pPr>
            <a:lvl3pPr marL="801688" indent="0">
              <a:buNone/>
              <a:defRPr sz="1400" b="1"/>
            </a:lvl3pPr>
            <a:lvl4pPr marL="1196975" indent="0">
              <a:buNone/>
              <a:defRPr sz="1400" b="1"/>
            </a:lvl4pPr>
            <a:lvl5pPr marL="1601787" indent="0">
              <a:buNone/>
              <a:defRPr sz="1400" b="1"/>
            </a:lvl5pPr>
          </a:lstStyle>
          <a:p>
            <a:pPr lvl="0"/>
            <a:r>
              <a:rPr lang="en-US" dirty="0"/>
              <a:t>Reference.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57201" y="1524000"/>
            <a:ext cx="4038600" cy="63976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Comparison Info (Study 1)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8200" y="1524000"/>
            <a:ext cx="4038599" cy="63976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Comparison Info (Study 2)</a:t>
            </a:r>
          </a:p>
        </p:txBody>
      </p:sp>
      <p:pic>
        <p:nvPicPr>
          <p:cNvPr id="9" name="Picture 8" descr="Screen Shot 2015-02-24 at 5.30.10 PM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98863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8677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itchFamily="34" charset="0"/>
              <a:buChar char="•"/>
              <a:defRPr baseline="0"/>
            </a:lvl1pPr>
            <a:lvl2pPr marL="342900" indent="-342900">
              <a:buFont typeface="Arial" pitchFamily="34" charset="0"/>
              <a:buChar char="•"/>
              <a:defRPr baseline="0"/>
            </a:lvl2pPr>
            <a:lvl3pPr marL="571500" indent="-238125">
              <a:buFont typeface="Arial" pitchFamily="34" charset="0"/>
              <a:buChar char="–"/>
              <a:defRPr baseline="0"/>
            </a:lvl3pPr>
          </a:lstStyle>
          <a:p>
            <a:pPr lvl="0"/>
            <a:r>
              <a:rPr lang="en-US" dirty="0"/>
              <a:t>First level 24-pt remove bullet if needed for subhead</a:t>
            </a:r>
          </a:p>
          <a:p>
            <a:pPr lvl="1"/>
            <a:r>
              <a:rPr lang="en-US" dirty="0"/>
              <a:t>Second level 22-pt remove bullet if needed for paragraph</a:t>
            </a:r>
          </a:p>
          <a:p>
            <a:pPr lvl="2"/>
            <a:r>
              <a:rPr lang="en-US" dirty="0"/>
              <a:t>Sub bullet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6248402"/>
            <a:ext cx="8382000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Reference placeholder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" y="2"/>
            <a:ext cx="9143999" cy="138435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aseline="0">
                <a:latin typeface="+mj-lt"/>
              </a:defRPr>
            </a:lvl1pPr>
          </a:lstStyle>
          <a:p>
            <a:r>
              <a:rPr lang="en-US" dirty="0"/>
              <a:t>Titles Are 40-pt Title Case, Not Bold</a:t>
            </a:r>
            <a:br>
              <a:rPr lang="en-US" dirty="0"/>
            </a:br>
            <a:r>
              <a:rPr lang="en-US" dirty="0"/>
              <a:t>There Is Room for 2 Lines of Title Text</a:t>
            </a:r>
          </a:p>
        </p:txBody>
      </p:sp>
      <p:pic>
        <p:nvPicPr>
          <p:cNvPr id="8" name="Picture 2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9" t="26260" r="19584" b="73481"/>
          <a:stretch/>
        </p:blipFill>
        <p:spPr bwMode="auto">
          <a:xfrm>
            <a:off x="0" y="1307521"/>
            <a:ext cx="9144000" cy="9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22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" y="2"/>
            <a:ext cx="9143999" cy="138435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aseline="0">
                <a:latin typeface="+mj-lt"/>
              </a:defRPr>
            </a:lvl1pPr>
          </a:lstStyle>
          <a:p>
            <a:r>
              <a:rPr lang="en-US" dirty="0"/>
              <a:t>Practical “Take </a:t>
            </a:r>
            <a:r>
              <a:rPr lang="en-US" dirty="0" err="1"/>
              <a:t>Aways</a:t>
            </a:r>
            <a:r>
              <a:rPr lang="en-US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1152" y="1515744"/>
            <a:ext cx="8518525" cy="4580256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 baseline="0"/>
            </a:lvl1pPr>
            <a:lvl2pPr marL="342900" indent="-342900">
              <a:buFont typeface="Arial" pitchFamily="34" charset="0"/>
              <a:buChar char="•"/>
              <a:defRPr sz="2200" baseline="0"/>
            </a:lvl2pPr>
            <a:lvl3pPr marL="571500" indent="-238125">
              <a:buFont typeface="Arial" pitchFamily="34" charset="0"/>
              <a:buChar char="–"/>
              <a:defRPr sz="2200" baseline="0"/>
            </a:lvl3pPr>
          </a:lstStyle>
          <a:p>
            <a:pPr lvl="0"/>
            <a:r>
              <a:rPr lang="en-US" dirty="0"/>
              <a:t>First level 24-pt remove bullet if needed for subhead</a:t>
            </a:r>
          </a:p>
          <a:p>
            <a:pPr lvl="1"/>
            <a:r>
              <a:rPr lang="en-US" dirty="0"/>
              <a:t>Second level 22-pt remove bullet if needed for paragraph</a:t>
            </a:r>
          </a:p>
          <a:p>
            <a:pPr lvl="2"/>
            <a:r>
              <a:rPr lang="en-US" dirty="0"/>
              <a:t>Sub bullet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1152" y="6248402"/>
            <a:ext cx="8518525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Reference placeholder</a:t>
            </a: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9" t="26260" r="19584" b="73481"/>
          <a:stretch/>
        </p:blipFill>
        <p:spPr bwMode="auto">
          <a:xfrm>
            <a:off x="0" y="1307521"/>
            <a:ext cx="9144000" cy="9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622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rgbClr val="E6E1DC"/>
              </a:buClr>
              <a:buSzPct val="110000"/>
              <a:buFontTx/>
              <a:buNone/>
              <a:defRPr>
                <a:latin typeface="Arial"/>
              </a:defRPr>
            </a:lvl1pPr>
            <a:lvl2pPr marL="457200" indent="0">
              <a:buClr>
                <a:srgbClr val="E6E1DC"/>
              </a:buClr>
              <a:buSzPct val="110000"/>
              <a:buFontTx/>
              <a:buNone/>
              <a:defRPr sz="2000" b="0" i="0">
                <a:latin typeface="Arial"/>
                <a:cs typeface="HelveticaNeueLT Std Lt"/>
              </a:defRPr>
            </a:lvl2pPr>
            <a:lvl3pPr>
              <a:buClr>
                <a:srgbClr val="E6E1DC"/>
              </a:buClr>
              <a:buSzPct val="110000"/>
              <a:buFont typeface="Wingdings" charset="2"/>
              <a:buChar char="§"/>
              <a:defRPr/>
            </a:lvl3pPr>
            <a:lvl4pPr>
              <a:buClr>
                <a:srgbClr val="E6E1DC"/>
              </a:buClr>
              <a:buSzPct val="110000"/>
              <a:buFont typeface="Wingdings" charset="2"/>
              <a:buChar char="§"/>
              <a:defRPr/>
            </a:lvl4pPr>
            <a:lvl5pPr>
              <a:buClr>
                <a:srgbClr val="E6E1DC"/>
              </a:buClr>
              <a:buSzPct val="110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862818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>
              <a:defRPr/>
            </a:pPr>
            <a:fld id="{254E2D09-E428-401A-BE9B-6C14FBFA8723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44027"/>
      </p:ext>
    </p:extLst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227013"/>
            <a:ext cx="8075613" cy="1069975"/>
          </a:xfrm>
        </p:spPr>
        <p:txBody>
          <a:bodyPr anchor="b"/>
          <a:lstStyle>
            <a:lvl1pPr>
              <a:lnSpc>
                <a:spcPct val="80000"/>
              </a:lnSpc>
              <a:defRPr sz="4000"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1447800"/>
            <a:ext cx="7543800" cy="46482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19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AD2B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AD2B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7B685-1EC7-4D03-A29E-7969CB71BB32}" type="slidenum">
              <a:rPr lang="en-US">
                <a:solidFill>
                  <a:srgbClr val="7AD2B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AD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60980"/>
      </p:ext>
    </p:extLst>
  </p:cSld>
  <p:clrMapOvr>
    <a:masterClrMapping/>
  </p:clrMapOvr>
  <p:transition spd="med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AD2B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AD2B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A2192-2C1E-409A-BFA3-B9BFA8ECA626}" type="slidenum">
              <a:rPr lang="en-US">
                <a:solidFill>
                  <a:srgbClr val="7AD2B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AD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33160"/>
      </p:ext>
    </p:extLst>
  </p:cSld>
  <p:clrMapOvr>
    <a:masterClrMapping/>
  </p:clrMapOvr>
  <p:transition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AD2B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AD2B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9577F-160D-41CA-9A9A-89B2DE7F3997}" type="slidenum">
              <a:rPr lang="en-US">
                <a:solidFill>
                  <a:srgbClr val="7AD2B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AD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39445"/>
      </p:ext>
    </p:extLst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371600"/>
            <a:ext cx="3848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371600"/>
            <a:ext cx="3848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AD2B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AD2B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82CF2-CA34-4E7B-ABFD-118D01961C7A}" type="slidenum">
              <a:rPr lang="en-US">
                <a:solidFill>
                  <a:srgbClr val="7AD2B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AD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31397"/>
      </p:ext>
    </p:extLst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AD2B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AD2B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2B46C-BDE6-4495-B435-2DD09939BD04}" type="slidenum">
              <a:rPr lang="en-US">
                <a:solidFill>
                  <a:srgbClr val="7AD2B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AD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13450"/>
      </p:ext>
    </p:extLst>
  </p:cSld>
  <p:clrMapOvr>
    <a:masterClrMapping/>
  </p:clrMapOvr>
  <p:transition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AD2B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AD2B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59C4C-F923-4C1A-AFAE-A10AFBCF4771}" type="slidenum">
              <a:rPr lang="en-US">
                <a:solidFill>
                  <a:srgbClr val="7AD2B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AD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26256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Titles Are 40-pt Title Case, Not Bold</a:t>
            </a:r>
            <a:br>
              <a:rPr lang="en-US" dirty="0"/>
            </a:br>
            <a:r>
              <a:rPr lang="en-US" dirty="0"/>
              <a:t>There Is Room for 2 Lines of Title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24600"/>
            <a:ext cx="9144000" cy="533400"/>
          </a:xfrm>
        </p:spPr>
        <p:txBody>
          <a:bodyPr lIns="274320" tIns="137160" rIns="274320" bIns="137160" anchor="b"/>
          <a:lstStyle>
            <a:lvl1pPr marL="0" indent="0">
              <a:buNone/>
              <a:defRPr sz="1400" b="1" baseline="0"/>
            </a:lvl1pPr>
            <a:lvl2pPr marL="395288" indent="0">
              <a:buNone/>
              <a:defRPr sz="1400" b="1"/>
            </a:lvl2pPr>
            <a:lvl3pPr marL="801688" indent="0">
              <a:buNone/>
              <a:defRPr sz="1400" b="1"/>
            </a:lvl3pPr>
            <a:lvl4pPr marL="1196975" indent="0">
              <a:buNone/>
              <a:defRPr sz="1400" b="1"/>
            </a:lvl4pPr>
            <a:lvl5pPr marL="1601787" indent="0">
              <a:buNone/>
              <a:defRPr sz="1400" b="1"/>
            </a:lvl5pPr>
          </a:lstStyle>
          <a:p>
            <a:pPr lvl="0"/>
            <a:r>
              <a:rPr lang="en-US" dirty="0"/>
              <a:t>Reference.</a:t>
            </a:r>
          </a:p>
        </p:txBody>
      </p:sp>
      <p:pic>
        <p:nvPicPr>
          <p:cNvPr id="5" name="Picture 4" descr="Screen Shot 2015-02-24 at 5.30.10 PM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98863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5714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AD2B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AD2B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E2D09-E428-401A-BE9B-6C14FBFA8723}" type="slidenum">
              <a:rPr lang="en-US">
                <a:solidFill>
                  <a:srgbClr val="7AD2B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AD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61331"/>
      </p:ext>
    </p:extLst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AD2B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AD2B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D4DB8-9417-4E87-BD0A-76E1E90EDAA5}" type="slidenum">
              <a:rPr lang="en-US">
                <a:solidFill>
                  <a:srgbClr val="7AD2B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AD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79153"/>
      </p:ext>
    </p:extLst>
  </p:cSld>
  <p:clrMapOvr>
    <a:masterClrMapping/>
  </p:clrMapOvr>
  <p:transition spd="med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AD2B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AD2B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BEACE-53DC-4AAF-9948-7880D026FA88}" type="slidenum">
              <a:rPr lang="en-US">
                <a:solidFill>
                  <a:srgbClr val="7AD2B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AD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99859"/>
      </p:ext>
    </p:extLst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AD2B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AD2B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FE471-B35B-4782-83BE-8D17A38DDC45}" type="slidenum">
              <a:rPr lang="en-US">
                <a:solidFill>
                  <a:srgbClr val="7AD2B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AD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40253"/>
      </p:ext>
    </p:extLst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27013"/>
            <a:ext cx="1962150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27013"/>
            <a:ext cx="5734050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AD2B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AD2B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39796-A8A9-48D8-B88D-5B0D539BAC5E}" type="slidenum">
              <a:rPr lang="en-US">
                <a:solidFill>
                  <a:srgbClr val="7AD2B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AD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05234"/>
      </p:ext>
    </p:extLst>
  </p:cSld>
  <p:clrMapOvr>
    <a:masterClrMapping/>
  </p:clrMapOvr>
  <p:transition spd="med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PC11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6019800"/>
            <a:ext cx="8229600" cy="381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+mj-lt"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0678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PC11 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6019800"/>
            <a:ext cx="8229600" cy="381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+mj-lt"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732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itchFamily="34" charset="0"/>
              <a:buChar char="•"/>
              <a:defRPr baseline="0"/>
            </a:lvl1pPr>
            <a:lvl2pPr marL="342900" indent="-342900">
              <a:buFont typeface="Arial" pitchFamily="34" charset="0"/>
              <a:buChar char="•"/>
              <a:defRPr baseline="0"/>
            </a:lvl2pPr>
            <a:lvl3pPr marL="571500" indent="-238125">
              <a:buFont typeface="Arial" pitchFamily="34" charset="0"/>
              <a:buChar char="–"/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81000" y="6248400"/>
            <a:ext cx="8382000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2589472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32461A-250E-4A29-9E9B-599CA3838FA1}" type="datetime1">
              <a:rPr lang="en-US" smtClean="0"/>
              <a:pPr/>
              <a:t>4/26/21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24600"/>
            <a:ext cx="9144000" cy="533400"/>
          </a:xfrm>
        </p:spPr>
        <p:txBody>
          <a:bodyPr lIns="274320" tIns="137160" rIns="274320" bIns="137160" anchor="b"/>
          <a:lstStyle>
            <a:lvl1pPr marL="0" indent="0">
              <a:buNone/>
              <a:defRPr sz="1400" b="1" baseline="0"/>
            </a:lvl1pPr>
            <a:lvl2pPr marL="395288" indent="0">
              <a:buNone/>
              <a:defRPr sz="1400" b="1"/>
            </a:lvl2pPr>
            <a:lvl3pPr marL="801688" indent="0">
              <a:buNone/>
              <a:defRPr sz="1400" b="1"/>
            </a:lvl3pPr>
            <a:lvl4pPr marL="1196975" indent="0">
              <a:buNone/>
              <a:defRPr sz="1400" b="1"/>
            </a:lvl4pPr>
            <a:lvl5pPr marL="1601787" indent="0">
              <a:buNone/>
              <a:defRPr sz="1400" b="1"/>
            </a:lvl5pPr>
          </a:lstStyle>
          <a:p>
            <a:pPr lvl="0"/>
            <a:r>
              <a:rPr lang="en-US" dirty="0"/>
              <a:t>Reference.</a:t>
            </a:r>
          </a:p>
        </p:txBody>
      </p:sp>
    </p:spTree>
    <p:extLst>
      <p:ext uri="{BB962C8B-B14F-4D97-AF65-F5344CB8AC3E}">
        <p14:creationId xmlns:p14="http://schemas.microsoft.com/office/powerpoint/2010/main" val="365576062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pic>
        <p:nvPicPr>
          <p:cNvPr id="9" name="Picture 2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9" t="26260" r="19584" b="73481"/>
          <a:stretch/>
        </p:blipFill>
        <p:spPr bwMode="auto">
          <a:xfrm>
            <a:off x="0" y="3962401"/>
            <a:ext cx="9144000" cy="22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4/26/21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4/26/21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254E2D09-E428-401A-BE9B-6C14FBFA8723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6E82007-CDD1-4BCF-B9F4-9D458EFEEFE1}" type="datetime1">
              <a:rPr lang="en-US" smtClean="0"/>
              <a:pPr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A4F265-CA88-4C30-A9AD-02E6A5184734}" type="datetime1">
              <a:rPr lang="en-US" smtClean="0"/>
              <a:pPr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80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t="26260" r="19585" b="73482"/>
          <a:stretch>
            <a:fillRect/>
          </a:stretch>
        </p:blipFill>
        <p:spPr bwMode="auto">
          <a:xfrm>
            <a:off x="0" y="1308100"/>
            <a:ext cx="9144000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8435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50" y="1515744"/>
            <a:ext cx="8518525" cy="4580256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 baseline="0"/>
            </a:lvl1pPr>
            <a:lvl2pPr marL="342900" indent="-342900">
              <a:buFont typeface="Arial" pitchFamily="34" charset="0"/>
              <a:buChar char="•"/>
              <a:defRPr sz="2200" baseline="0"/>
            </a:lvl2pPr>
            <a:lvl3pPr marL="571500" indent="-238125">
              <a:buFont typeface="Arial" pitchFamily="34" charset="0"/>
              <a:buChar char="–"/>
              <a:defRPr sz="2200"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11150" y="6248400"/>
            <a:ext cx="8518525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782557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3999" cy="138435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aseline="0">
                <a:latin typeface="+mj-lt"/>
              </a:defRPr>
            </a:lvl1pPr>
          </a:lstStyle>
          <a:p>
            <a:r>
              <a:rPr lang="en-US" dirty="0"/>
              <a:t>Titles Are 40-pt Title Case, Not Bold</a:t>
            </a:r>
            <a:br>
              <a:rPr lang="en-US" dirty="0"/>
            </a:br>
            <a:r>
              <a:rPr lang="en-US" dirty="0"/>
              <a:t>There Is Room for 2 Lines of Title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1150" y="1515744"/>
            <a:ext cx="8518525" cy="4580256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 baseline="0"/>
            </a:lvl1pPr>
            <a:lvl2pPr marL="342900" indent="-342900">
              <a:buFont typeface="Arial" pitchFamily="34" charset="0"/>
              <a:buChar char="•"/>
              <a:defRPr sz="2200" baseline="0"/>
            </a:lvl2pPr>
            <a:lvl3pPr marL="571500" indent="-238125">
              <a:buFont typeface="Arial" pitchFamily="34" charset="0"/>
              <a:buChar char="–"/>
              <a:defRPr sz="2200" baseline="0"/>
            </a:lvl3pPr>
          </a:lstStyle>
          <a:p>
            <a:pPr lvl="0"/>
            <a:r>
              <a:rPr lang="en-US" dirty="0"/>
              <a:t>First level 24-pt remove bullet if needed for subhead</a:t>
            </a:r>
          </a:p>
          <a:p>
            <a:pPr lvl="1"/>
            <a:r>
              <a:rPr lang="en-US" dirty="0"/>
              <a:t>Second level 22-pt remove bullet if needed for paragraph</a:t>
            </a:r>
          </a:p>
          <a:p>
            <a:pPr lvl="2"/>
            <a:r>
              <a:rPr lang="en-US" dirty="0"/>
              <a:t>Sub bullet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1150" y="6248400"/>
            <a:ext cx="8518525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Reference placeholder</a:t>
            </a:r>
          </a:p>
        </p:txBody>
      </p:sp>
      <p:pic>
        <p:nvPicPr>
          <p:cNvPr id="5" name="Picture 2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9" t="26260" r="19584" b="73481"/>
          <a:stretch/>
        </p:blipFill>
        <p:spPr bwMode="auto">
          <a:xfrm>
            <a:off x="0" y="1307521"/>
            <a:ext cx="9144000" cy="9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791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6248400"/>
            <a:ext cx="8382000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Reference placeholder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3999" cy="138435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aseline="0">
                <a:latin typeface="+mj-lt"/>
              </a:defRPr>
            </a:lvl1pPr>
          </a:lstStyle>
          <a:p>
            <a:r>
              <a:rPr lang="en-US" dirty="0"/>
              <a:t>Titles Are 40-pt Title Case, Not Bold</a:t>
            </a:r>
            <a:br>
              <a:rPr lang="en-US" dirty="0"/>
            </a:br>
            <a:r>
              <a:rPr lang="en-US" dirty="0"/>
              <a:t>There Is Room for 2 Lines of Title Text</a:t>
            </a:r>
          </a:p>
        </p:txBody>
      </p:sp>
      <p:pic>
        <p:nvPicPr>
          <p:cNvPr id="7" name="Picture 2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9" t="26260" r="19584" b="73481"/>
          <a:stretch/>
        </p:blipFill>
        <p:spPr bwMode="auto">
          <a:xfrm>
            <a:off x="0" y="1307521"/>
            <a:ext cx="9144000" cy="9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5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6248400"/>
            <a:ext cx="8496300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Reference placeholder</a:t>
            </a:r>
          </a:p>
        </p:txBody>
      </p:sp>
    </p:spTree>
    <p:extLst>
      <p:ext uri="{BB962C8B-B14F-4D97-AF65-F5344CB8AC3E}">
        <p14:creationId xmlns:p14="http://schemas.microsoft.com/office/powerpoint/2010/main" val="11211129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1"/>
            <a:ext cx="8382000" cy="3810000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cap="none" baseline="0">
                <a:latin typeface="+mj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" y="4189444"/>
            <a:ext cx="8382000" cy="1982756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Subtitle, extra information (journal reference, author acknowledgement, etc.) can go here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81000" y="6248400"/>
            <a:ext cx="8382000" cy="473075"/>
          </a:xfrm>
          <a:prstGeom prst="rect">
            <a:avLst/>
          </a:prstGeom>
        </p:spPr>
        <p:txBody>
          <a:bodyPr anchor="b"/>
          <a:lstStyle>
            <a:lvl1pPr>
              <a:defRPr sz="1400"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9" t="26260" r="19584" b="73481"/>
          <a:stretch/>
        </p:blipFill>
        <p:spPr bwMode="auto">
          <a:xfrm>
            <a:off x="0" y="3962401"/>
            <a:ext cx="9144000" cy="22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3615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91000" cy="4533900"/>
          </a:xfrm>
        </p:spPr>
        <p:txBody>
          <a:bodyPr/>
          <a:lstStyle>
            <a:lvl1pPr>
              <a:lnSpc>
                <a:spcPct val="85000"/>
              </a:lnSpc>
              <a:defRPr sz="2400"/>
            </a:lvl1pPr>
            <a:lvl2pPr>
              <a:lnSpc>
                <a:spcPct val="85000"/>
              </a:lnSpc>
              <a:defRPr sz="2200"/>
            </a:lvl2pPr>
            <a:lvl3pPr>
              <a:lnSpc>
                <a:spcPct val="85000"/>
              </a:lnSpc>
              <a:defRPr sz="2000"/>
            </a:lvl3pPr>
            <a:lvl4pPr>
              <a:lnSpc>
                <a:spcPct val="85000"/>
              </a:lnSpc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191000" cy="4533900"/>
          </a:xfrm>
        </p:spPr>
        <p:txBody>
          <a:bodyPr rtlCol="0">
            <a:noAutofit/>
          </a:bodyPr>
          <a:lstStyle>
            <a:lvl1pPr>
              <a:defRPr lang="en-US" sz="2400" dirty="0" smtClean="0"/>
            </a:lvl1pPr>
            <a:lvl2pPr>
              <a:defRPr lang="en-US" sz="2200" dirty="0" smtClean="0"/>
            </a:lvl2pPr>
            <a:lvl3pPr>
              <a:defRPr lang="en-US" sz="2000" dirty="0" smtClean="0"/>
            </a:lvl3pPr>
            <a:lvl4pPr>
              <a:defRPr lang="en-US" sz="1800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6248400"/>
            <a:ext cx="8382000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Reference placeholder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3999" cy="138435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aseline="0">
                <a:latin typeface="+mj-lt"/>
              </a:defRPr>
            </a:lvl1pPr>
          </a:lstStyle>
          <a:p>
            <a:r>
              <a:rPr lang="en-US" dirty="0"/>
              <a:t>Titles Are 40-pt Title Case, Not Bold</a:t>
            </a:r>
            <a:br>
              <a:rPr lang="en-US" dirty="0"/>
            </a:br>
            <a:r>
              <a:rPr lang="en-US" dirty="0"/>
              <a:t>There Is Room for 2 Lines of Title Text</a:t>
            </a:r>
          </a:p>
        </p:txBody>
      </p:sp>
      <p:pic>
        <p:nvPicPr>
          <p:cNvPr id="9" name="Picture 2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9" t="26260" r="19584" b="73481"/>
          <a:stretch/>
        </p:blipFill>
        <p:spPr bwMode="auto">
          <a:xfrm>
            <a:off x="0" y="1307521"/>
            <a:ext cx="9144000" cy="9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1776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" y="1290791"/>
            <a:ext cx="418935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Comparison Info (Study 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29385"/>
            <a:ext cx="4189353" cy="414280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290791"/>
            <a:ext cx="4190999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Comparison Info (Study 2)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29385"/>
            <a:ext cx="4190999" cy="414280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6248400"/>
            <a:ext cx="8382000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Reference placeholder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3999" cy="138435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aseline="0">
                <a:latin typeface="+mj-lt"/>
              </a:defRPr>
            </a:lvl1pPr>
          </a:lstStyle>
          <a:p>
            <a:r>
              <a:rPr lang="en-US" dirty="0"/>
              <a:t>Titles Are 40-pt Title Case, Not Bold</a:t>
            </a:r>
            <a:br>
              <a:rPr lang="en-US" dirty="0"/>
            </a:br>
            <a:r>
              <a:rPr lang="en-US" dirty="0"/>
              <a:t>There Is Room for 2 Lines of Title Text</a:t>
            </a:r>
          </a:p>
        </p:txBody>
      </p:sp>
      <p:pic>
        <p:nvPicPr>
          <p:cNvPr id="11" name="Picture 2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9" t="26260" r="19584" b="73481"/>
          <a:stretch/>
        </p:blipFill>
        <p:spPr bwMode="auto">
          <a:xfrm>
            <a:off x="0" y="1307521"/>
            <a:ext cx="9144000" cy="9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1235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6553200" cy="4495800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2000" dirty="0" smtClean="0"/>
            </a:lvl3pPr>
            <a:lvl4pPr>
              <a:defRPr lang="en-US" sz="18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399" y="1676400"/>
            <a:ext cx="1752601" cy="4495800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6248400"/>
            <a:ext cx="8382000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Reference placeholder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3999" cy="138435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aseline="0">
                <a:latin typeface="+mj-lt"/>
              </a:defRPr>
            </a:lvl1pPr>
          </a:lstStyle>
          <a:p>
            <a:r>
              <a:rPr lang="en-US" dirty="0"/>
              <a:t>Titles Are 40-pt Title Case, Not Bold</a:t>
            </a:r>
            <a:br>
              <a:rPr lang="en-US" dirty="0"/>
            </a:br>
            <a:r>
              <a:rPr lang="en-US" dirty="0"/>
              <a:t>There Is Room for 2 Lines of Title Text</a:t>
            </a:r>
          </a:p>
        </p:txBody>
      </p:sp>
      <p:pic>
        <p:nvPicPr>
          <p:cNvPr id="9" name="Picture 2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9" t="26260" r="19584" b="73481"/>
          <a:stretch/>
        </p:blipFill>
        <p:spPr bwMode="auto">
          <a:xfrm>
            <a:off x="0" y="1307521"/>
            <a:ext cx="9144000" cy="9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683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512888"/>
            <a:ext cx="6553200" cy="4659312"/>
          </a:xfrm>
        </p:spPr>
        <p:txBody>
          <a:bodyPr rtlCol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398" y="1676400"/>
            <a:ext cx="1752601" cy="449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6248400"/>
            <a:ext cx="8382000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Reference placeholder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3999" cy="138435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aseline="0">
                <a:latin typeface="+mj-lt"/>
              </a:defRPr>
            </a:lvl1pPr>
          </a:lstStyle>
          <a:p>
            <a:r>
              <a:rPr lang="en-US" dirty="0"/>
              <a:t>Titles Are 40-pt Title Case, Not Bold</a:t>
            </a:r>
            <a:br>
              <a:rPr lang="en-US" dirty="0"/>
            </a:br>
            <a:r>
              <a:rPr lang="en-US" dirty="0"/>
              <a:t>There Is Room for 2 Lines of Title Text</a:t>
            </a:r>
          </a:p>
        </p:txBody>
      </p:sp>
      <p:pic>
        <p:nvPicPr>
          <p:cNvPr id="9" name="Picture 2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9" t="26260" r="19584" b="73481"/>
          <a:stretch/>
        </p:blipFill>
        <p:spPr bwMode="auto">
          <a:xfrm>
            <a:off x="0" y="1307521"/>
            <a:ext cx="9144000" cy="9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3690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90688" y="152400"/>
            <a:ext cx="972312" cy="592931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3103" y="152400"/>
            <a:ext cx="7150538" cy="592931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6248400"/>
            <a:ext cx="8382000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Reference placeholder</a:t>
            </a:r>
          </a:p>
        </p:txBody>
      </p:sp>
    </p:spTree>
    <p:extLst>
      <p:ext uri="{BB962C8B-B14F-4D97-AF65-F5344CB8AC3E}">
        <p14:creationId xmlns:p14="http://schemas.microsoft.com/office/powerpoint/2010/main" val="36631777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282575" y="6357938"/>
            <a:ext cx="7178675" cy="361950"/>
          </a:xfrm>
        </p:spPr>
        <p:txBody>
          <a:bodyPr>
            <a:normAutofit/>
          </a:bodyPr>
          <a:lstStyle>
            <a:lvl1pPr>
              <a:buNone/>
              <a:defRPr sz="14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Click to edit footer style</a:t>
            </a:r>
          </a:p>
        </p:txBody>
      </p:sp>
    </p:spTree>
    <p:extLst>
      <p:ext uri="{BB962C8B-B14F-4D97-AF65-F5344CB8AC3E}">
        <p14:creationId xmlns:p14="http://schemas.microsoft.com/office/powerpoint/2010/main" val="395237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t="26260" r="19585" b="73482"/>
          <a:stretch>
            <a:fillRect/>
          </a:stretch>
        </p:blipFill>
        <p:spPr bwMode="auto">
          <a:xfrm>
            <a:off x="0" y="1308100"/>
            <a:ext cx="9144000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91000" cy="4533900"/>
          </a:xfrm>
        </p:spPr>
        <p:txBody>
          <a:bodyPr/>
          <a:lstStyle>
            <a:lvl1pPr>
              <a:lnSpc>
                <a:spcPct val="85000"/>
              </a:lnSpc>
              <a:defRPr sz="2400"/>
            </a:lvl1pPr>
            <a:lvl2pPr>
              <a:lnSpc>
                <a:spcPct val="85000"/>
              </a:lnSpc>
              <a:defRPr sz="2200"/>
            </a:lvl2pPr>
            <a:lvl3pPr>
              <a:lnSpc>
                <a:spcPct val="85000"/>
              </a:lnSpc>
              <a:defRPr sz="2000"/>
            </a:lvl3pPr>
            <a:lvl4pPr>
              <a:lnSpc>
                <a:spcPct val="85000"/>
              </a:lnSpc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191000" cy="4533900"/>
          </a:xfrm>
        </p:spPr>
        <p:txBody>
          <a:bodyPr rtlCol="0">
            <a:noAutofit/>
          </a:bodyPr>
          <a:lstStyle>
            <a:lvl1pPr>
              <a:defRPr lang="en-US" sz="2400" dirty="0" smtClean="0"/>
            </a:lvl1pPr>
            <a:lvl2pPr>
              <a:defRPr lang="en-US" sz="2200" dirty="0" smtClean="0"/>
            </a:lvl2pPr>
            <a:lvl3pPr>
              <a:defRPr lang="en-US" sz="2000" dirty="0" smtClean="0"/>
            </a:lvl3pPr>
            <a:lvl4pPr>
              <a:defRPr lang="en-US" sz="1800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81000" y="6248400"/>
            <a:ext cx="8382000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8435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46296"/>
      </p:ext>
    </p:extLst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4667"/>
            <a:ext cx="8382000" cy="94699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11659"/>
            <a:ext cx="4191000" cy="381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/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81000" y="1892659"/>
            <a:ext cx="4191000" cy="19050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300"/>
              </a:spcBef>
              <a:buFont typeface="Arial" pitchFamily="34" charset="0"/>
              <a:buNone/>
              <a:defRPr sz="1600" b="0" i="1" baseline="0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81000" y="3956304"/>
            <a:ext cx="4191000" cy="381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 baseline="0"/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381000" y="4337304"/>
            <a:ext cx="4191000" cy="19050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300"/>
              </a:spcBef>
              <a:buFont typeface="Arial" pitchFamily="34" charset="0"/>
              <a:buNone/>
              <a:defRPr sz="1600" b="0" i="1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572000" y="1511659"/>
            <a:ext cx="4191000" cy="381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/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572000" y="1892659"/>
            <a:ext cx="4191000" cy="19050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300"/>
              </a:spcBef>
              <a:buFont typeface="Arial" pitchFamily="34" charset="0"/>
              <a:buNone/>
              <a:defRPr sz="1600" b="0" i="1" baseline="0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4572000" y="3956304"/>
            <a:ext cx="4191000" cy="381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 baseline="0"/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4572000" y="4337304"/>
            <a:ext cx="4191000" cy="19050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300"/>
              </a:spcBef>
              <a:buFont typeface="Arial" pitchFamily="34" charset="0"/>
              <a:buNone/>
              <a:defRPr sz="1600" b="0" i="1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381000" y="6248400"/>
            <a:ext cx="8382000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855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itchFamily="34" charset="0"/>
              <a:buChar char="•"/>
              <a:defRPr baseline="0"/>
            </a:lvl1pPr>
            <a:lvl2pPr marL="342900" indent="-342900">
              <a:buFont typeface="Arial" pitchFamily="34" charset="0"/>
              <a:buChar char="•"/>
              <a:defRPr baseline="0"/>
            </a:lvl2pPr>
            <a:lvl3pPr marL="571500" indent="-238125">
              <a:buFont typeface="Arial" pitchFamily="34" charset="0"/>
              <a:buChar char="–"/>
              <a:defRPr baseline="0"/>
            </a:lvl3pPr>
          </a:lstStyle>
          <a:p>
            <a:pPr lvl="0"/>
            <a:r>
              <a:rPr lang="en-US" dirty="0"/>
              <a:t>First level 24-pt remove bullet if needed for subhead</a:t>
            </a:r>
          </a:p>
          <a:p>
            <a:pPr lvl="1"/>
            <a:r>
              <a:rPr lang="en-US" dirty="0"/>
              <a:t>Second level 22-pt remove bullet if needed for paragraph</a:t>
            </a:r>
          </a:p>
          <a:p>
            <a:pPr lvl="2"/>
            <a:r>
              <a:rPr lang="en-US" dirty="0"/>
              <a:t>Sub bullet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6248400"/>
            <a:ext cx="8382000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Reference placeholder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3999" cy="138435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aseline="0">
                <a:latin typeface="+mj-lt"/>
              </a:defRPr>
            </a:lvl1pPr>
          </a:lstStyle>
          <a:p>
            <a:r>
              <a:rPr lang="en-US" dirty="0"/>
              <a:t>Titles Are 40-pt Title Case, Not Bold</a:t>
            </a:r>
            <a:br>
              <a:rPr lang="en-US" dirty="0"/>
            </a:br>
            <a:r>
              <a:rPr lang="en-US" dirty="0"/>
              <a:t>There Is Room for 2 Lines of Title Text</a:t>
            </a:r>
          </a:p>
        </p:txBody>
      </p:sp>
      <p:pic>
        <p:nvPicPr>
          <p:cNvPr id="8" name="Picture 2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9" t="26260" r="19584" b="73481"/>
          <a:stretch/>
        </p:blipFill>
        <p:spPr bwMode="auto">
          <a:xfrm>
            <a:off x="0" y="1307521"/>
            <a:ext cx="9144000" cy="9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0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3999" cy="138435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aseline="0">
                <a:latin typeface="+mj-lt"/>
              </a:defRPr>
            </a:lvl1pPr>
          </a:lstStyle>
          <a:p>
            <a:r>
              <a:rPr lang="en-US" dirty="0"/>
              <a:t>Practical “Take </a:t>
            </a:r>
            <a:r>
              <a:rPr lang="en-US" dirty="0" err="1"/>
              <a:t>Aways</a:t>
            </a:r>
            <a:r>
              <a:rPr lang="en-US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1150" y="1515744"/>
            <a:ext cx="8518525" cy="4580256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 baseline="0"/>
            </a:lvl1pPr>
            <a:lvl2pPr marL="342900" indent="-342900">
              <a:buFont typeface="Arial" pitchFamily="34" charset="0"/>
              <a:buChar char="•"/>
              <a:defRPr sz="2200" baseline="0"/>
            </a:lvl2pPr>
            <a:lvl3pPr marL="571500" indent="-238125">
              <a:buFont typeface="Arial" pitchFamily="34" charset="0"/>
              <a:buChar char="–"/>
              <a:defRPr sz="2200" baseline="0"/>
            </a:lvl3pPr>
          </a:lstStyle>
          <a:p>
            <a:pPr lvl="0"/>
            <a:r>
              <a:rPr lang="en-US" dirty="0"/>
              <a:t>First level 24-pt remove bullet if needed for subhead</a:t>
            </a:r>
          </a:p>
          <a:p>
            <a:pPr lvl="1"/>
            <a:r>
              <a:rPr lang="en-US" dirty="0"/>
              <a:t>Second level 22-pt remove bullet if needed for paragraph</a:t>
            </a:r>
          </a:p>
          <a:p>
            <a:pPr lvl="2"/>
            <a:r>
              <a:rPr lang="en-US" dirty="0"/>
              <a:t>Sub bullet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1150" y="6248400"/>
            <a:ext cx="8518525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Reference placeholder</a:t>
            </a: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9" t="26260" r="19584" b="73481"/>
          <a:stretch/>
        </p:blipFill>
        <p:spPr bwMode="auto">
          <a:xfrm>
            <a:off x="0" y="1307521"/>
            <a:ext cx="9144000" cy="9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8797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(2 Facul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2-24 at 5.30.10 PM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2930"/>
            <a:ext cx="9198863" cy="13716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209800"/>
            <a:ext cx="8229600" cy="1752599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000">
                <a:latin typeface="+mj-lt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189749"/>
            <a:ext cx="4075176" cy="533400"/>
          </a:xfrm>
        </p:spPr>
        <p:txBody>
          <a:bodyPr anchor="t">
            <a:noAutofit/>
          </a:bodyPr>
          <a:lstStyle>
            <a:lvl1pPr marL="0" indent="0" algn="l">
              <a:lnSpc>
                <a:spcPct val="85000"/>
              </a:lnSpc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Name Here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724401"/>
            <a:ext cx="4075176" cy="15883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2000" i="1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Presenter’s Affiliation Here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11624" y="4724400"/>
            <a:ext cx="4075176" cy="15883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2000" i="1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Presenter’s Affiliation Here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11624" y="4189749"/>
            <a:ext cx="4075176" cy="533400"/>
          </a:xfr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i="0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r>
              <a:rPr lang="en-US" dirty="0"/>
              <a:t>Presenter’s Name Here</a:t>
            </a:r>
          </a:p>
        </p:txBody>
      </p:sp>
    </p:spTree>
    <p:extLst>
      <p:ext uri="{BB962C8B-B14F-4D97-AF65-F5344CB8AC3E}">
        <p14:creationId xmlns:p14="http://schemas.microsoft.com/office/powerpoint/2010/main" val="32555512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Titles Are 40-pt Title Case, Not Bold</a:t>
            </a:r>
            <a:br>
              <a:rPr lang="en-US" dirty="0"/>
            </a:br>
            <a:r>
              <a:rPr lang="en-US" dirty="0"/>
              <a:t>There Is Room for 2 Lines of Title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24600"/>
            <a:ext cx="9144000" cy="533400"/>
          </a:xfrm>
        </p:spPr>
        <p:txBody>
          <a:bodyPr lIns="274320" tIns="137160" rIns="274320" bIns="137160" anchor="b"/>
          <a:lstStyle>
            <a:lvl1pPr marL="0" indent="0">
              <a:buNone/>
              <a:defRPr sz="1400" b="1" baseline="0"/>
            </a:lvl1pPr>
            <a:lvl2pPr marL="395288" indent="0">
              <a:buNone/>
              <a:defRPr sz="1400" b="1"/>
            </a:lvl2pPr>
            <a:lvl3pPr marL="801688" indent="0">
              <a:buNone/>
              <a:defRPr sz="1400" b="1"/>
            </a:lvl3pPr>
            <a:lvl4pPr marL="1196975" indent="0">
              <a:buNone/>
              <a:defRPr sz="1400" b="1"/>
            </a:lvl4pPr>
            <a:lvl5pPr marL="1601787" indent="0">
              <a:buNone/>
              <a:defRPr sz="1400" b="1"/>
            </a:lvl5pPr>
          </a:lstStyle>
          <a:p>
            <a:pPr lvl="0"/>
            <a:r>
              <a:rPr lang="en-US" dirty="0"/>
              <a:t>Reference.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15937"/>
            <a:ext cx="8229600" cy="4617276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Screen Shot 2015-02-24 at 5.30.10 PM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98863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2979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Titles Are 40-pt Title Case, Not Bold</a:t>
            </a:r>
            <a:br>
              <a:rPr lang="en-US" dirty="0"/>
            </a:br>
            <a:r>
              <a:rPr lang="en-US" dirty="0"/>
              <a:t>There Is Room for 2 Lines of Title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24600"/>
            <a:ext cx="9144000" cy="533400"/>
          </a:xfrm>
        </p:spPr>
        <p:txBody>
          <a:bodyPr lIns="274320" tIns="137160" rIns="274320" bIns="137160" anchor="b"/>
          <a:lstStyle>
            <a:lvl1pPr marL="0" indent="0">
              <a:buNone/>
              <a:defRPr sz="1400" b="1" baseline="0"/>
            </a:lvl1pPr>
            <a:lvl2pPr marL="395288" indent="0">
              <a:buNone/>
              <a:defRPr sz="1400" b="1"/>
            </a:lvl2pPr>
            <a:lvl3pPr marL="801688" indent="0">
              <a:buNone/>
              <a:defRPr sz="1400" b="1"/>
            </a:lvl3pPr>
            <a:lvl4pPr marL="1196975" indent="0">
              <a:buNone/>
              <a:defRPr sz="1400" b="1"/>
            </a:lvl4pPr>
            <a:lvl5pPr marL="1601787" indent="0">
              <a:buNone/>
              <a:defRPr sz="1400" b="1"/>
            </a:lvl5pPr>
          </a:lstStyle>
          <a:p>
            <a:pPr lvl="0"/>
            <a:r>
              <a:rPr lang="en-US" dirty="0"/>
              <a:t>Reference.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482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400"/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defRPr sz="1600"/>
            </a:lvl4pPr>
            <a:lvl5pPr>
              <a:lnSpc>
                <a:spcPct val="100000"/>
              </a:lnSpc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648199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Screen Shot 2015-02-24 at 5.30.10 PM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98863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2084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(Comparis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2209800"/>
            <a:ext cx="4038600" cy="3962400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2209800"/>
            <a:ext cx="4038600" cy="396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400"/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defRPr sz="1600"/>
            </a:lvl4pPr>
            <a:lvl5pPr>
              <a:lnSpc>
                <a:spcPct val="100000"/>
              </a:lnSpc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Titles Are 40-pt Title Case, Not Bold</a:t>
            </a:r>
            <a:br>
              <a:rPr lang="en-US" dirty="0"/>
            </a:br>
            <a:r>
              <a:rPr lang="en-US" dirty="0"/>
              <a:t>There Is Room for 2 Lines of Title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24600"/>
            <a:ext cx="9144000" cy="533400"/>
          </a:xfrm>
        </p:spPr>
        <p:txBody>
          <a:bodyPr lIns="274320" tIns="137160" rIns="274320" bIns="137160" anchor="b"/>
          <a:lstStyle>
            <a:lvl1pPr marL="0" indent="0">
              <a:buNone/>
              <a:defRPr sz="1400" b="1" baseline="0"/>
            </a:lvl1pPr>
            <a:lvl2pPr marL="395288" indent="0">
              <a:buNone/>
              <a:defRPr sz="1400" b="1"/>
            </a:lvl2pPr>
            <a:lvl3pPr marL="801688" indent="0">
              <a:buNone/>
              <a:defRPr sz="1400" b="1"/>
            </a:lvl3pPr>
            <a:lvl4pPr marL="1196975" indent="0">
              <a:buNone/>
              <a:defRPr sz="1400" b="1"/>
            </a:lvl4pPr>
            <a:lvl5pPr marL="1601787" indent="0">
              <a:buNone/>
              <a:defRPr sz="1400" b="1"/>
            </a:lvl5pPr>
          </a:lstStyle>
          <a:p>
            <a:pPr lvl="0"/>
            <a:r>
              <a:rPr lang="en-US" dirty="0"/>
              <a:t>Reference.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57201" y="1524000"/>
            <a:ext cx="4038600" cy="63976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Comparison Info (Study 1)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8200" y="1524000"/>
            <a:ext cx="4038599" cy="63976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Comparison Info (Study 2)</a:t>
            </a:r>
          </a:p>
        </p:txBody>
      </p:sp>
      <p:pic>
        <p:nvPicPr>
          <p:cNvPr id="9" name="Picture 8" descr="Screen Shot 2015-02-24 at 5.30.10 PM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98863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3740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Titles Are 40-pt Title Case, Not Bold</a:t>
            </a:r>
            <a:br>
              <a:rPr lang="en-US" dirty="0"/>
            </a:br>
            <a:r>
              <a:rPr lang="en-US" dirty="0"/>
              <a:t>There Is Room for 2 Lines of Title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24600"/>
            <a:ext cx="9144000" cy="533400"/>
          </a:xfrm>
        </p:spPr>
        <p:txBody>
          <a:bodyPr lIns="274320" tIns="137160" rIns="274320" bIns="137160" anchor="b"/>
          <a:lstStyle>
            <a:lvl1pPr marL="0" indent="0">
              <a:buNone/>
              <a:defRPr sz="1400" b="1" baseline="0"/>
            </a:lvl1pPr>
            <a:lvl2pPr marL="395288" indent="0">
              <a:buNone/>
              <a:defRPr sz="1400" b="1"/>
            </a:lvl2pPr>
            <a:lvl3pPr marL="801688" indent="0">
              <a:buNone/>
              <a:defRPr sz="1400" b="1"/>
            </a:lvl3pPr>
            <a:lvl4pPr marL="1196975" indent="0">
              <a:buNone/>
              <a:defRPr sz="1400" b="1"/>
            </a:lvl4pPr>
            <a:lvl5pPr marL="1601787" indent="0">
              <a:buNone/>
              <a:defRPr sz="1400" b="1"/>
            </a:lvl5pPr>
          </a:lstStyle>
          <a:p>
            <a:pPr lvl="0"/>
            <a:r>
              <a:rPr lang="en-US" dirty="0"/>
              <a:t>Reference.</a:t>
            </a:r>
          </a:p>
        </p:txBody>
      </p:sp>
      <p:pic>
        <p:nvPicPr>
          <p:cNvPr id="5" name="Picture 4" descr="Screen Shot 2015-02-24 at 5.30.10 PM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98863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3369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24600"/>
            <a:ext cx="9144000" cy="533400"/>
          </a:xfrm>
        </p:spPr>
        <p:txBody>
          <a:bodyPr lIns="274320" tIns="137160" rIns="274320" bIns="137160" anchor="b"/>
          <a:lstStyle>
            <a:lvl1pPr marL="0" indent="0">
              <a:buNone/>
              <a:defRPr sz="1400" b="1" baseline="0"/>
            </a:lvl1pPr>
            <a:lvl2pPr marL="395288" indent="0">
              <a:buNone/>
              <a:defRPr sz="1400" b="1"/>
            </a:lvl2pPr>
            <a:lvl3pPr marL="801688" indent="0">
              <a:buNone/>
              <a:defRPr sz="1400" b="1"/>
            </a:lvl3pPr>
            <a:lvl4pPr marL="1196975" indent="0">
              <a:buNone/>
              <a:defRPr sz="1400" b="1"/>
            </a:lvl4pPr>
            <a:lvl5pPr marL="1601787" indent="0">
              <a:buNone/>
              <a:defRPr sz="1400" b="1"/>
            </a:lvl5pPr>
          </a:lstStyle>
          <a:p>
            <a:pPr lvl="0"/>
            <a:r>
              <a:rPr lang="en-US" dirty="0"/>
              <a:t>Reference.</a:t>
            </a:r>
          </a:p>
        </p:txBody>
      </p:sp>
    </p:spTree>
    <p:extLst>
      <p:ext uri="{BB962C8B-B14F-4D97-AF65-F5344CB8AC3E}">
        <p14:creationId xmlns:p14="http://schemas.microsoft.com/office/powerpoint/2010/main" val="149505444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t="26260" r="19585" b="73482"/>
          <a:stretch>
            <a:fillRect/>
          </a:stretch>
        </p:blipFill>
        <p:spPr bwMode="auto">
          <a:xfrm>
            <a:off x="0" y="1308100"/>
            <a:ext cx="9144000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8435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50" y="1515744"/>
            <a:ext cx="8518525" cy="4580256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 baseline="0"/>
            </a:lvl1pPr>
            <a:lvl2pPr marL="342900" indent="-342900">
              <a:buFont typeface="Arial" pitchFamily="34" charset="0"/>
              <a:buChar char="•"/>
              <a:defRPr sz="2200" baseline="0"/>
            </a:lvl2pPr>
            <a:lvl3pPr marL="571500" indent="-238125">
              <a:buFont typeface="Arial" pitchFamily="34" charset="0"/>
              <a:buChar char="–"/>
              <a:defRPr sz="2200"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11150" y="6248400"/>
            <a:ext cx="8518525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66821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D450470-94A0-4148-BC47-E71F278656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716912"/>
      </p:ext>
    </p:extLst>
  </p:cSld>
  <p:clrMapOvr>
    <a:masterClrMapping/>
  </p:clrMapOvr>
  <p:transition spd="med"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rgbClr val="E6E1DC"/>
              </a:buClr>
              <a:buSzPct val="110000"/>
              <a:buFontTx/>
              <a:buNone/>
              <a:defRPr>
                <a:latin typeface="Arial"/>
              </a:defRPr>
            </a:lvl1pPr>
            <a:lvl2pPr marL="457200" indent="0">
              <a:buClr>
                <a:srgbClr val="E6E1DC"/>
              </a:buClr>
              <a:buSzPct val="110000"/>
              <a:buFontTx/>
              <a:buNone/>
              <a:defRPr sz="2000" b="0" i="0">
                <a:latin typeface="Arial"/>
                <a:cs typeface="HelveticaNeueLT Std Lt"/>
              </a:defRPr>
            </a:lvl2pPr>
            <a:lvl3pPr>
              <a:buClr>
                <a:srgbClr val="E6E1DC"/>
              </a:buClr>
              <a:buSzPct val="110000"/>
              <a:buFont typeface="Wingdings" charset="2"/>
              <a:buChar char="§"/>
              <a:defRPr/>
            </a:lvl3pPr>
            <a:lvl4pPr>
              <a:buClr>
                <a:srgbClr val="E6E1DC"/>
              </a:buClr>
              <a:buSzPct val="110000"/>
              <a:buFont typeface="Wingdings" charset="2"/>
              <a:buChar char="§"/>
              <a:defRPr/>
            </a:lvl4pPr>
            <a:lvl5pPr>
              <a:buClr>
                <a:srgbClr val="E6E1DC"/>
              </a:buClr>
              <a:buSzPct val="110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488944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t="26260" r="19585" b="73482"/>
          <a:stretch>
            <a:fillRect/>
          </a:stretch>
        </p:blipFill>
        <p:spPr bwMode="auto">
          <a:xfrm>
            <a:off x="0" y="1308100"/>
            <a:ext cx="9144000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91000" cy="4533900"/>
          </a:xfrm>
        </p:spPr>
        <p:txBody>
          <a:bodyPr/>
          <a:lstStyle>
            <a:lvl1pPr>
              <a:lnSpc>
                <a:spcPct val="85000"/>
              </a:lnSpc>
              <a:defRPr sz="2400"/>
            </a:lvl1pPr>
            <a:lvl2pPr>
              <a:lnSpc>
                <a:spcPct val="85000"/>
              </a:lnSpc>
              <a:defRPr sz="2200"/>
            </a:lvl2pPr>
            <a:lvl3pPr>
              <a:lnSpc>
                <a:spcPct val="85000"/>
              </a:lnSpc>
              <a:defRPr sz="2000"/>
            </a:lvl3pPr>
            <a:lvl4pPr>
              <a:lnSpc>
                <a:spcPct val="85000"/>
              </a:lnSpc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191000" cy="4533900"/>
          </a:xfrm>
        </p:spPr>
        <p:txBody>
          <a:bodyPr rtlCol="0">
            <a:noAutofit/>
          </a:bodyPr>
          <a:lstStyle>
            <a:lvl1pPr>
              <a:defRPr lang="en-US" sz="2400" dirty="0" smtClean="0"/>
            </a:lvl1pPr>
            <a:lvl2pPr>
              <a:defRPr lang="en-US" sz="2200" dirty="0" smtClean="0"/>
            </a:lvl2pPr>
            <a:lvl3pPr>
              <a:defRPr lang="en-US" sz="2000" dirty="0" smtClean="0"/>
            </a:lvl3pPr>
            <a:lvl4pPr>
              <a:defRPr lang="en-US" sz="1800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81000" y="6248400"/>
            <a:ext cx="8382000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8435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45404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D450470-94A0-4148-BC47-E71F278656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228071"/>
      </p:ext>
    </p:extLst>
  </p:cSld>
  <p:clrMapOvr>
    <a:masterClrMapping/>
  </p:clrMapOvr>
  <p:transition spd="med"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Titles Are 32-pt Title Case, Not Bold</a:t>
            </a:r>
            <a:br>
              <a:rPr lang="en-US" dirty="0"/>
            </a:br>
            <a:r>
              <a:rPr lang="en-US" dirty="0"/>
              <a:t>There Is Room for 2 Lines of Title Text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6248400"/>
            <a:ext cx="8382000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Reference placeholder</a:t>
            </a:r>
          </a:p>
        </p:txBody>
      </p:sp>
    </p:spTree>
    <p:extLst>
      <p:ext uri="{BB962C8B-B14F-4D97-AF65-F5344CB8AC3E}">
        <p14:creationId xmlns:p14="http://schemas.microsoft.com/office/powerpoint/2010/main" val="38339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371600"/>
            <a:ext cx="3848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371600"/>
            <a:ext cx="3848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82CF2-CA34-4E7B-ABFD-118D01961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50165"/>
      </p:ext>
    </p:extLst>
  </p:cSld>
  <p:clrMapOvr>
    <a:masterClrMapping/>
  </p:clrMapOvr>
  <p:transition spd="med"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USPC11 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6019800"/>
            <a:ext cx="8229600" cy="381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+mj-lt"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5908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2" y="6248402"/>
            <a:ext cx="8496300" cy="473075"/>
          </a:xfrm>
        </p:spPr>
        <p:txBody>
          <a:bodyPr anchor="b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2pPr>
            <a:lvl3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3pPr>
            <a:lvl4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4pPr>
            <a:lvl5pPr marL="0" indent="0" algn="l">
              <a:lnSpc>
                <a:spcPct val="8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Reference placeholder</a:t>
            </a:r>
          </a:p>
        </p:txBody>
      </p:sp>
    </p:spTree>
    <p:extLst>
      <p:ext uri="{BB962C8B-B14F-4D97-AF65-F5344CB8AC3E}">
        <p14:creationId xmlns:p14="http://schemas.microsoft.com/office/powerpoint/2010/main" val="15378777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76428B-BA85-F045-9912-C1171C59AB1D}" type="datetimeFigureOut">
              <a:rPr lang="en-US"/>
              <a:pPr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195669-B7FC-7947-8EF2-C06A85F037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1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image" Target="../media/image9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0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61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60220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9" r:id="rId7"/>
    <p:sldLayoutId id="2147483784" r:id="rId8"/>
    <p:sldLayoutId id="2147483785" r:id="rId9"/>
    <p:sldLayoutId id="2147483787" r:id="rId10"/>
  </p:sldLayoutIdLst>
  <p:transition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effectLst/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227013" indent="-227013" algn="l" rtl="0" eaLnBrk="1" fontAlgn="base" hangingPunct="1">
        <a:spcBef>
          <a:spcPct val="60000"/>
        </a:spcBef>
        <a:spcAft>
          <a:spcPct val="0"/>
        </a:spcAft>
        <a:buClrTx/>
        <a:buFont typeface="Times" charset="0"/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90563" indent="-295275" algn="l" rtl="0" eaLnBrk="1" fontAlgn="base" hangingPunct="1">
        <a:spcBef>
          <a:spcPct val="60000"/>
        </a:spcBef>
        <a:spcAft>
          <a:spcPct val="0"/>
        </a:spcAft>
        <a:buClrTx/>
        <a:buChar char="–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1027113" indent="-225425" algn="l" rtl="0" eaLnBrk="1" fontAlgn="base" hangingPunct="1">
        <a:spcBef>
          <a:spcPct val="60000"/>
        </a:spcBef>
        <a:spcAft>
          <a:spcPct val="0"/>
        </a:spcAft>
        <a:buClrTx/>
        <a:buChar char="•"/>
        <a:defRPr>
          <a:solidFill>
            <a:srgbClr val="000000"/>
          </a:solidFill>
          <a:latin typeface="+mn-lt"/>
          <a:ea typeface="ＭＳ Ｐゴシック" charset="0"/>
        </a:defRPr>
      </a:lvl3pPr>
      <a:lvl4pPr marL="1433513" indent="-236538" algn="l" rtl="0" eaLnBrk="1" fontAlgn="base" hangingPunct="1">
        <a:spcBef>
          <a:spcPct val="60000"/>
        </a:spcBef>
        <a:spcAft>
          <a:spcPct val="0"/>
        </a:spcAft>
        <a:buClrTx/>
        <a:buChar char="–"/>
        <a:defRPr sz="1600">
          <a:solidFill>
            <a:srgbClr val="000000"/>
          </a:solidFill>
          <a:latin typeface="+mn-lt"/>
          <a:ea typeface="ＭＳ Ｐゴシック" charset="0"/>
        </a:defRPr>
      </a:lvl4pPr>
      <a:lvl5pPr marL="1768475" indent="-166688" algn="l" rtl="0" eaLnBrk="1" fontAlgn="base" hangingPunct="1">
        <a:spcBef>
          <a:spcPct val="60000"/>
        </a:spcBef>
        <a:spcAft>
          <a:spcPct val="0"/>
        </a:spcAft>
        <a:buClrTx/>
        <a:buChar char="»"/>
        <a:defRPr sz="1400">
          <a:solidFill>
            <a:srgbClr val="000000"/>
          </a:solidFill>
          <a:latin typeface="+mn-lt"/>
          <a:ea typeface="ＭＳ Ｐゴシック" charset="0"/>
        </a:defRPr>
      </a:lvl5pPr>
      <a:lvl6pPr marL="2286000" indent="-227013" algn="l" rtl="0" eaLnBrk="1" fontAlgn="base" hangingPunct="1">
        <a:spcBef>
          <a:spcPct val="60000"/>
        </a:spcBef>
        <a:spcAft>
          <a:spcPct val="0"/>
        </a:spcAft>
        <a:buClr>
          <a:schemeClr val="hlink"/>
        </a:buClr>
        <a:buChar char="»"/>
        <a:defRPr sz="1200">
          <a:solidFill>
            <a:schemeClr val="tx1"/>
          </a:solidFill>
          <a:latin typeface="+mn-lt"/>
        </a:defRPr>
      </a:lvl6pPr>
      <a:lvl7pPr marL="2743200" indent="-227013" algn="l" rtl="0" eaLnBrk="1" fontAlgn="base" hangingPunct="1">
        <a:spcBef>
          <a:spcPct val="60000"/>
        </a:spcBef>
        <a:spcAft>
          <a:spcPct val="0"/>
        </a:spcAft>
        <a:buClr>
          <a:schemeClr val="hlink"/>
        </a:buClr>
        <a:buChar char="»"/>
        <a:defRPr sz="1200">
          <a:solidFill>
            <a:schemeClr val="tx1"/>
          </a:solidFill>
          <a:latin typeface="+mn-lt"/>
        </a:defRPr>
      </a:lvl7pPr>
      <a:lvl8pPr marL="3200400" indent="-227013" algn="l" rtl="0" eaLnBrk="1" fontAlgn="base" hangingPunct="1">
        <a:spcBef>
          <a:spcPct val="60000"/>
        </a:spcBef>
        <a:spcAft>
          <a:spcPct val="0"/>
        </a:spcAft>
        <a:buClr>
          <a:schemeClr val="hlink"/>
        </a:buClr>
        <a:buChar char="»"/>
        <a:defRPr sz="1200">
          <a:solidFill>
            <a:schemeClr val="tx1"/>
          </a:solidFill>
          <a:latin typeface="+mn-lt"/>
        </a:defRPr>
      </a:lvl8pPr>
      <a:lvl9pPr marL="3657600" indent="-227013" algn="l" rtl="0" eaLnBrk="1" fontAlgn="base" hangingPunct="1">
        <a:spcBef>
          <a:spcPct val="60000"/>
        </a:spcBef>
        <a:spcAft>
          <a:spcPct val="0"/>
        </a:spcAft>
        <a:buClr>
          <a:schemeClr val="hlink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3854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8" r:id="rId9"/>
  </p:sldLayoutIdLst>
  <p:transition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60000"/>
        </a:spcBef>
        <a:spcAft>
          <a:spcPct val="0"/>
        </a:spcAft>
        <a:buFont typeface="Times" pitchFamily="-84" charset="0"/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90563" indent="-295275" algn="l" rtl="0" eaLnBrk="0" fontAlgn="base" hangingPunct="0">
        <a:spcBef>
          <a:spcPct val="6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1027113" indent="-225425" algn="l" rtl="0" eaLnBrk="0" fontAlgn="base" hangingPunct="0">
        <a:spcBef>
          <a:spcPct val="6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ＭＳ Ｐゴシック" charset="0"/>
        </a:defRPr>
      </a:lvl3pPr>
      <a:lvl4pPr marL="1433513" indent="-236538" algn="l" rtl="0" eaLnBrk="0" fontAlgn="base" hangingPunct="0">
        <a:spcBef>
          <a:spcPct val="60000"/>
        </a:spcBef>
        <a:spcAft>
          <a:spcPct val="0"/>
        </a:spcAft>
        <a:buChar char="–"/>
        <a:defRPr sz="1600">
          <a:solidFill>
            <a:srgbClr val="000000"/>
          </a:solidFill>
          <a:latin typeface="+mn-lt"/>
          <a:ea typeface="ＭＳ Ｐゴシック" charset="0"/>
        </a:defRPr>
      </a:lvl4pPr>
      <a:lvl5pPr marL="1768475" indent="-166688" algn="l" rtl="0" eaLnBrk="0" fontAlgn="base" hangingPunct="0">
        <a:spcBef>
          <a:spcPct val="6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  <a:ea typeface="ＭＳ Ｐゴシック" charset="0"/>
        </a:defRPr>
      </a:lvl5pPr>
      <a:lvl6pPr marL="2286000" indent="-227013" algn="l" rtl="0" eaLnBrk="1" fontAlgn="base" hangingPunct="1">
        <a:spcBef>
          <a:spcPct val="60000"/>
        </a:spcBef>
        <a:spcAft>
          <a:spcPct val="0"/>
        </a:spcAft>
        <a:buClr>
          <a:schemeClr val="hlink"/>
        </a:buClr>
        <a:buChar char="»"/>
        <a:defRPr sz="1200">
          <a:solidFill>
            <a:schemeClr val="tx1"/>
          </a:solidFill>
          <a:latin typeface="+mn-lt"/>
        </a:defRPr>
      </a:lvl6pPr>
      <a:lvl7pPr marL="2743200" indent="-227013" algn="l" rtl="0" eaLnBrk="1" fontAlgn="base" hangingPunct="1">
        <a:spcBef>
          <a:spcPct val="60000"/>
        </a:spcBef>
        <a:spcAft>
          <a:spcPct val="0"/>
        </a:spcAft>
        <a:buClr>
          <a:schemeClr val="hlink"/>
        </a:buClr>
        <a:buChar char="»"/>
        <a:defRPr sz="1200">
          <a:solidFill>
            <a:schemeClr val="tx1"/>
          </a:solidFill>
          <a:latin typeface="+mn-lt"/>
        </a:defRPr>
      </a:lvl7pPr>
      <a:lvl8pPr marL="3200400" indent="-227013" algn="l" rtl="0" eaLnBrk="1" fontAlgn="base" hangingPunct="1">
        <a:spcBef>
          <a:spcPct val="60000"/>
        </a:spcBef>
        <a:spcAft>
          <a:spcPct val="0"/>
        </a:spcAft>
        <a:buClr>
          <a:schemeClr val="hlink"/>
        </a:buClr>
        <a:buChar char="»"/>
        <a:defRPr sz="1200">
          <a:solidFill>
            <a:schemeClr val="tx1"/>
          </a:solidFill>
          <a:latin typeface="+mn-lt"/>
        </a:defRPr>
      </a:lvl8pPr>
      <a:lvl9pPr marL="3657600" indent="-227013" algn="l" rtl="0" eaLnBrk="1" fontAlgn="base" hangingPunct="1">
        <a:spcBef>
          <a:spcPct val="60000"/>
        </a:spcBef>
        <a:spcAft>
          <a:spcPct val="0"/>
        </a:spcAft>
        <a:buClr>
          <a:schemeClr val="hlink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11200" y="317500"/>
            <a:ext cx="79502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1200" y="1460502"/>
            <a:ext cx="6756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text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17563" y="1306514"/>
            <a:ext cx="8047037" cy="1587"/>
          </a:xfrm>
          <a:prstGeom prst="line">
            <a:avLst/>
          </a:prstGeom>
          <a:ln w="22225" cap="rnd">
            <a:solidFill>
              <a:srgbClr val="70A5D8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35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897F73"/>
          </a:solidFill>
          <a:latin typeface="Arial"/>
          <a:ea typeface="MS PGothic" pitchFamily="34" charset="-128"/>
          <a:cs typeface="HelveticaNeueLT St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897F73"/>
          </a:solidFill>
          <a:latin typeface="Arial" charset="0"/>
          <a:ea typeface="MS PGothic" pitchFamily="34" charset="-128"/>
          <a:cs typeface="HelveticaNeueLT Std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897F73"/>
          </a:solidFill>
          <a:latin typeface="Arial" charset="0"/>
          <a:ea typeface="MS PGothic" pitchFamily="34" charset="-128"/>
          <a:cs typeface="HelveticaNeueLT Std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897F73"/>
          </a:solidFill>
          <a:latin typeface="Arial" charset="0"/>
          <a:ea typeface="MS PGothic" pitchFamily="34" charset="-128"/>
          <a:cs typeface="HelveticaNeueLT Std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897F73"/>
          </a:solidFill>
          <a:latin typeface="Arial" charset="0"/>
          <a:ea typeface="MS PGothic" pitchFamily="34" charset="-128"/>
          <a:cs typeface="HelveticaNeueLT Std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897F73"/>
          </a:solidFill>
          <a:latin typeface="Helvetica Neue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897F73"/>
          </a:solidFill>
          <a:latin typeface="Helvetica Neue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897F73"/>
          </a:solidFill>
          <a:latin typeface="Helvetica Neue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897F73"/>
          </a:solidFill>
          <a:latin typeface="Helvetica Neue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1800"/>
        </a:spcAft>
        <a:buFont typeface="Arial" charset="0"/>
        <a:defRPr sz="2400" kern="1200">
          <a:solidFill>
            <a:schemeClr val="tx1"/>
          </a:solidFill>
          <a:latin typeface="Arial"/>
          <a:ea typeface="MS PGothic" pitchFamily="34" charset="-128"/>
          <a:cs typeface="HelveticaNeueLT Std Lt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8978"/>
            <a:ext cx="8229600" cy="1126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2997"/>
            <a:ext cx="8229600" cy="4611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81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59" r:id="rId18"/>
  </p:sldLayoutIdLst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2">
              <a:lumMod val="75000"/>
            </a:schemeClr>
          </a:solidFill>
          <a:latin typeface="+mj-lt"/>
          <a:ea typeface="+mj-ea"/>
          <a:cs typeface="Adobe Garamond Pro"/>
        </a:defRPr>
      </a:lvl1pPr>
    </p:titleStyle>
    <p:bodyStyle>
      <a:lvl1pPr marL="342900" indent="-342900" algn="l" defTabSz="457200" rtl="0" eaLnBrk="1" latinLnBrk="0" hangingPunct="1">
        <a:lnSpc>
          <a:spcPct val="85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85000"/>
        </a:lnSpc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85000"/>
        </a:lnSpc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27013"/>
            <a:ext cx="7848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371600"/>
            <a:ext cx="7848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b="0" i="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kumimoji="1" lang="en-US">
              <a:solidFill>
                <a:srgbClr val="7AD2B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 i="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kumimoji="1" lang="en-US">
              <a:solidFill>
                <a:srgbClr val="7AD2BF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 i="0">
                <a:solidFill>
                  <a:schemeClr val="hlink"/>
                </a:solidFill>
                <a:latin typeface="Verdana" pitchFamily="34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32B1034A-DC6B-4B60-BF3F-E4B3B3797E3F}" type="slidenum">
              <a:rPr kumimoji="1" lang="en-US">
                <a:solidFill>
                  <a:srgbClr val="7AD2BF"/>
                </a:solidFill>
                <a:ea typeface="MS PGothic" pitchFamily="34" charset="-128"/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kumimoji="1" lang="en-US">
              <a:solidFill>
                <a:srgbClr val="7AD2B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1866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</p:sldLayoutIdLst>
  <p:transition spd="med">
    <p:fade thruBlk="1"/>
  </p:transition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400" b="1" i="1">
          <a:solidFill>
            <a:schemeClr val="tx2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400" b="1" i="1">
          <a:solidFill>
            <a:schemeClr val="tx2"/>
          </a:solidFill>
          <a:latin typeface="Lucida Sans" pitchFamily="34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400" b="1" i="1">
          <a:solidFill>
            <a:schemeClr val="tx2"/>
          </a:solidFill>
          <a:latin typeface="Lucida Sans" pitchFamily="34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400" b="1" i="1">
          <a:solidFill>
            <a:schemeClr val="tx2"/>
          </a:solidFill>
          <a:latin typeface="Lucida Sans" pitchFamily="34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400" b="1" i="1">
          <a:solidFill>
            <a:schemeClr val="tx2"/>
          </a:solidFill>
          <a:latin typeface="Lucida Sans" pitchFamily="34" charset="0"/>
          <a:ea typeface="MS PGothic" pitchFamily="34" charset="-128"/>
          <a:cs typeface="MS PGothic" pitchFamily="34" charset="-128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400" b="1" i="1">
          <a:solidFill>
            <a:schemeClr val="tx2"/>
          </a:solidFill>
          <a:latin typeface="Lucida Sans" pitchFamily="34" charset="0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400" b="1" i="1">
          <a:solidFill>
            <a:schemeClr val="tx2"/>
          </a:solidFill>
          <a:latin typeface="Lucida Sans" pitchFamily="34" charset="0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400" b="1" i="1">
          <a:solidFill>
            <a:schemeClr val="tx2"/>
          </a:solidFill>
          <a:latin typeface="Lucida Sans" pitchFamily="34" charset="0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400" b="1" i="1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Monotype Sorts" charset="2"/>
        <a:buChar char="n"/>
        <a:defRPr kumimoji="1" sz="2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u"/>
        <a:defRPr kumimoji="1" sz="20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2"/>
        <a:buChar char="F"/>
        <a:defRPr kumimoji="1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16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kumimoji="1" sz="16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kumimoji="1"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kumimoji="1"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kumimoji="1"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7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4/26/21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00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  <p:sldLayoutId id="2147483812" r:id="rId22"/>
    <p:sldLayoutId id="2147483813" r:id="rId23"/>
    <p:sldLayoutId id="2147483814" r:id="rId24"/>
    <p:sldLayoutId id="2147483815" r:id="rId25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0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61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3688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</p:sldLayoutIdLst>
  <p:transition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effectLst/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227013" indent="-227013" algn="l" rtl="0" eaLnBrk="1" fontAlgn="base" hangingPunct="1">
        <a:spcBef>
          <a:spcPct val="60000"/>
        </a:spcBef>
        <a:spcAft>
          <a:spcPct val="0"/>
        </a:spcAft>
        <a:buClrTx/>
        <a:buFont typeface="Times" charset="0"/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90563" indent="-295275" algn="l" rtl="0" eaLnBrk="1" fontAlgn="base" hangingPunct="1">
        <a:spcBef>
          <a:spcPct val="60000"/>
        </a:spcBef>
        <a:spcAft>
          <a:spcPct val="0"/>
        </a:spcAft>
        <a:buClrTx/>
        <a:buChar char="–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1027113" indent="-225425" algn="l" rtl="0" eaLnBrk="1" fontAlgn="base" hangingPunct="1">
        <a:spcBef>
          <a:spcPct val="60000"/>
        </a:spcBef>
        <a:spcAft>
          <a:spcPct val="0"/>
        </a:spcAft>
        <a:buClrTx/>
        <a:buChar char="•"/>
        <a:defRPr>
          <a:solidFill>
            <a:srgbClr val="000000"/>
          </a:solidFill>
          <a:latin typeface="+mn-lt"/>
          <a:ea typeface="ＭＳ Ｐゴシック" charset="0"/>
        </a:defRPr>
      </a:lvl3pPr>
      <a:lvl4pPr marL="1433513" indent="-236538" algn="l" rtl="0" eaLnBrk="1" fontAlgn="base" hangingPunct="1">
        <a:spcBef>
          <a:spcPct val="60000"/>
        </a:spcBef>
        <a:spcAft>
          <a:spcPct val="0"/>
        </a:spcAft>
        <a:buClrTx/>
        <a:buChar char="–"/>
        <a:defRPr sz="1600">
          <a:solidFill>
            <a:srgbClr val="000000"/>
          </a:solidFill>
          <a:latin typeface="+mn-lt"/>
          <a:ea typeface="ＭＳ Ｐゴシック" charset="0"/>
        </a:defRPr>
      </a:lvl4pPr>
      <a:lvl5pPr marL="1768475" indent="-166688" algn="l" rtl="0" eaLnBrk="1" fontAlgn="base" hangingPunct="1">
        <a:spcBef>
          <a:spcPct val="60000"/>
        </a:spcBef>
        <a:spcAft>
          <a:spcPct val="0"/>
        </a:spcAft>
        <a:buClrTx/>
        <a:buChar char="»"/>
        <a:defRPr sz="1400">
          <a:solidFill>
            <a:srgbClr val="000000"/>
          </a:solidFill>
          <a:latin typeface="+mn-lt"/>
          <a:ea typeface="ＭＳ Ｐゴシック" charset="0"/>
        </a:defRPr>
      </a:lvl5pPr>
      <a:lvl6pPr marL="2286000" indent="-227013" algn="l" rtl="0" eaLnBrk="1" fontAlgn="base" hangingPunct="1">
        <a:spcBef>
          <a:spcPct val="60000"/>
        </a:spcBef>
        <a:spcAft>
          <a:spcPct val="0"/>
        </a:spcAft>
        <a:buClr>
          <a:schemeClr val="hlink"/>
        </a:buClr>
        <a:buChar char="»"/>
        <a:defRPr sz="1200">
          <a:solidFill>
            <a:schemeClr val="tx1"/>
          </a:solidFill>
          <a:latin typeface="+mn-lt"/>
        </a:defRPr>
      </a:lvl6pPr>
      <a:lvl7pPr marL="2743200" indent="-227013" algn="l" rtl="0" eaLnBrk="1" fontAlgn="base" hangingPunct="1">
        <a:spcBef>
          <a:spcPct val="60000"/>
        </a:spcBef>
        <a:spcAft>
          <a:spcPct val="0"/>
        </a:spcAft>
        <a:buClr>
          <a:schemeClr val="hlink"/>
        </a:buClr>
        <a:buChar char="»"/>
        <a:defRPr sz="1200">
          <a:solidFill>
            <a:schemeClr val="tx1"/>
          </a:solidFill>
          <a:latin typeface="+mn-lt"/>
        </a:defRPr>
      </a:lvl7pPr>
      <a:lvl8pPr marL="3200400" indent="-227013" algn="l" rtl="0" eaLnBrk="1" fontAlgn="base" hangingPunct="1">
        <a:spcBef>
          <a:spcPct val="60000"/>
        </a:spcBef>
        <a:spcAft>
          <a:spcPct val="0"/>
        </a:spcAft>
        <a:buClr>
          <a:schemeClr val="hlink"/>
        </a:buClr>
        <a:buChar char="»"/>
        <a:defRPr sz="1200">
          <a:solidFill>
            <a:schemeClr val="tx1"/>
          </a:solidFill>
          <a:latin typeface="+mn-lt"/>
        </a:defRPr>
      </a:lvl8pPr>
      <a:lvl9pPr marL="3657600" indent="-227013" algn="l" rtl="0" eaLnBrk="1" fontAlgn="base" hangingPunct="1">
        <a:spcBef>
          <a:spcPct val="60000"/>
        </a:spcBef>
        <a:spcAft>
          <a:spcPct val="0"/>
        </a:spcAft>
        <a:buClr>
          <a:schemeClr val="hlink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ved=0ahUKEwiS38H98oHVAhUQ0WMKHd4IDgEQjRwIBw&amp;url=http://www.faim.org/integrative-medicine-and-oncology-the-path-of-healing-and-wisdom&amp;psig=AFQjCNH1cctZtV04Z_fz79cXQrMxQ66rOA&amp;ust=1499885428328577" TargetMode="External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academies.org/hmd/Reports/2017/health-effects-of-cannabis-and-cannabinoids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457200"/>
            <a:ext cx="7086600" cy="2585323"/>
          </a:xfrm>
          <a:prstGeom prst="rect">
            <a:avLst/>
          </a:prstGeom>
          <a:noFill/>
          <a:ln>
            <a:noFill/>
          </a:ln>
          <a:effectLst>
            <a:outerShdw blurRad="63500" dist="381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HelveticaNeueLT Std Lt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alibri" charset="0"/>
                <a:ea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5400" dirty="0" err="1">
                <a:solidFill>
                  <a:srgbClr val="FFFFFF"/>
                </a:solidFill>
                <a:cs typeface="Arial" charset="0"/>
              </a:rPr>
              <a:t>Psychopharm</a:t>
            </a:r>
            <a:r>
              <a:rPr lang="en-US" sz="5400" dirty="0">
                <a:solidFill>
                  <a:srgbClr val="FFFFFF"/>
                </a:solidFill>
                <a:cs typeface="Arial" charset="0"/>
              </a:rPr>
              <a:t> &amp; CIM Treatments for Autism Spectrum Disorder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219200" y="5715000"/>
            <a:ext cx="3968751" cy="5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ts val="500"/>
              </a:spcAft>
            </a:pPr>
            <a:endParaRPr lang="en-US" sz="1200" dirty="0">
              <a:solidFill>
                <a:schemeClr val="bg1"/>
              </a:solidFill>
              <a:cs typeface="Arial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ts val="500"/>
              </a:spcAft>
            </a:pPr>
            <a:r>
              <a:rPr lang="en-US" sz="1200" dirty="0">
                <a:solidFill>
                  <a:schemeClr val="bg1"/>
                </a:solidFill>
                <a:cs typeface="Arial" charset="0"/>
              </a:rPr>
              <a:t>April 29,2021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804864" y="3887789"/>
            <a:ext cx="8045451" cy="1587"/>
          </a:xfrm>
          <a:prstGeom prst="line">
            <a:avLst/>
          </a:prstGeom>
          <a:noFill/>
          <a:ln w="22225" cap="rnd">
            <a:solidFill>
              <a:srgbClr val="70A5D8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685800" y="4876800"/>
            <a:ext cx="5867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Times" charset="0"/>
              </a:rPr>
              <a:t>Robert L Hendren, DO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prstClr val="white"/>
                </a:solidFill>
                <a:latin typeface="Times" charset="0"/>
              </a:rPr>
              <a:t>Professor of Psychiatry and Behavioral Science</a:t>
            </a:r>
          </a:p>
        </p:txBody>
      </p:sp>
    </p:spTree>
    <p:extLst>
      <p:ext uri="{BB962C8B-B14F-4D97-AF65-F5344CB8AC3E}">
        <p14:creationId xmlns:p14="http://schemas.microsoft.com/office/powerpoint/2010/main" val="2942854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Restricted Repetitive Behaviors and Inhibitory Control in ASD across the Lifespan</a:t>
            </a:r>
          </a:p>
        </p:txBody>
      </p:sp>
      <p:sp>
        <p:nvSpPr>
          <p:cNvPr id="37891" name="Text Placeholder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0" y="5943600"/>
            <a:ext cx="9144000" cy="914400"/>
          </a:xfrm>
        </p:spPr>
        <p:txBody>
          <a:bodyPr/>
          <a:lstStyle/>
          <a:p>
            <a:r>
              <a:rPr lang="en-US" altLang="en-US" b="0" dirty="0" err="1"/>
              <a:t>Esbensen</a:t>
            </a:r>
            <a:r>
              <a:rPr lang="en-US" altLang="en-US" b="0" dirty="0"/>
              <a:t> AJ, et al. </a:t>
            </a:r>
            <a:r>
              <a:rPr lang="en-US" altLang="en-US" b="0" i="1" dirty="0"/>
              <a:t>J Autism Dev </a:t>
            </a:r>
            <a:r>
              <a:rPr lang="en-US" altLang="en-US" b="0" i="1" dirty="0" err="1"/>
              <a:t>Disord</a:t>
            </a:r>
            <a:r>
              <a:rPr lang="en-US" altLang="en-US" b="0" dirty="0"/>
              <a:t>. 2009;39(1):57-66. Padmanabhan A, et al. </a:t>
            </a:r>
            <a:r>
              <a:rPr lang="en-US" altLang="en-US" b="0" i="1" dirty="0"/>
              <a:t>Autism Res</a:t>
            </a:r>
            <a:r>
              <a:rPr lang="en-US" altLang="en-US" b="0" dirty="0"/>
              <a:t>. 2014;8(2):123-135. </a:t>
            </a:r>
            <a:r>
              <a:rPr lang="en-US" b="0" dirty="0"/>
              <a:t>Hendren RL. Editorial: What to Do About Rigid, Repetitive Behaviors in Autism Spectrum Disorder? J Am </a:t>
            </a:r>
            <a:r>
              <a:rPr lang="en-US" b="0" dirty="0" err="1"/>
              <a:t>Acad</a:t>
            </a:r>
            <a:r>
              <a:rPr lang="en-US" b="0" dirty="0"/>
              <a:t> Child </a:t>
            </a:r>
            <a:r>
              <a:rPr lang="en-US" b="0" dirty="0" err="1"/>
              <a:t>Adolesc</a:t>
            </a:r>
            <a:r>
              <a:rPr lang="en-US" b="0" dirty="0"/>
              <a:t> Psychiatry. 2021 </a:t>
            </a:r>
            <a:endParaRPr lang="en-US" altLang="en-US" b="0" dirty="0"/>
          </a:p>
        </p:txBody>
      </p:sp>
      <p:sp>
        <p:nvSpPr>
          <p:cNvPr id="37892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1516063"/>
            <a:ext cx="8229600" cy="4616450"/>
          </a:xfrm>
        </p:spPr>
        <p:txBody>
          <a:bodyPr/>
          <a:lstStyle/>
          <a:p>
            <a:pPr eaLnBrk="1" hangingPunct="1"/>
            <a:r>
              <a:rPr lang="en-US" altLang="en-US"/>
              <a:t>Having a comorbid diagnosis of ID was also associated with repetitive behaviors, with individuals diagnosed with ID exhibiting more repetitive behaviors than individuals with ASD only</a:t>
            </a:r>
          </a:p>
          <a:p>
            <a:pPr eaLnBrk="1" hangingPunct="1"/>
            <a:r>
              <a:rPr lang="en-US" altLang="en-US"/>
              <a:t>Age-related pattern of symptom abatement in Restricted Repetitive Behavior is not dependent upon gender, a comorbid diagnosis of ID, or taking psychotropic medication</a:t>
            </a:r>
          </a:p>
          <a:p>
            <a:pPr eaLnBrk="1" hangingPunct="1"/>
            <a:r>
              <a:rPr lang="en-US" altLang="en-US"/>
              <a:t>However, brain processes underlying inhibitory control appear to be underdeveloped in ASD and develop differently from adolescence to adulthood in ASD</a:t>
            </a:r>
          </a:p>
        </p:txBody>
      </p:sp>
    </p:spTree>
    <p:extLst>
      <p:ext uri="{BB962C8B-B14F-4D97-AF65-F5344CB8AC3E}">
        <p14:creationId xmlns:p14="http://schemas.microsoft.com/office/powerpoint/2010/main" val="257998683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Depressive Symptom Trajectories in ASD</a:t>
            </a:r>
          </a:p>
        </p:txBody>
      </p:sp>
      <p:sp>
        <p:nvSpPr>
          <p:cNvPr id="38915" name="Text Placeholder 2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="0"/>
              <a:t>DeFilippis M, Children (Basel) (2018); 5(9);</a:t>
            </a:r>
            <a:r>
              <a:rPr lang="en-US" altLang="en-US"/>
              <a:t>  </a:t>
            </a:r>
            <a:r>
              <a:rPr lang="en-US" altLang="en-US" b="0"/>
              <a:t>Gotham K, et al. </a:t>
            </a:r>
            <a:r>
              <a:rPr lang="en-US" altLang="en-US" b="0" i="1"/>
              <a:t>J Am Acad Child Adolesc Psychiatry</a:t>
            </a:r>
            <a:r>
              <a:rPr lang="en-US" altLang="en-US" b="0"/>
              <a:t>. 2015;54(5):369-376.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161E0-D361-B543-92F4-FD23A032C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6063"/>
            <a:ext cx="8229600" cy="4616450"/>
          </a:xfrm>
        </p:spPr>
        <p:txBody>
          <a:bodyPr/>
          <a:lstStyle/>
          <a:p>
            <a:pPr eaLnBrk="1" hangingPunct="1">
              <a:buFont typeface="Times" charset="0"/>
              <a:buChar char="•"/>
              <a:defRPr/>
            </a:pPr>
            <a:endParaRPr lang="en-US" sz="1200" dirty="0">
              <a:ea typeface="ＭＳ Ｐゴシック" charset="0"/>
            </a:endParaRPr>
          </a:p>
          <a:p>
            <a:pPr eaLnBrk="1" hangingPunct="1">
              <a:buFont typeface="Times" charset="0"/>
              <a:buChar char="•"/>
              <a:defRPr/>
            </a:pPr>
            <a:r>
              <a:rPr lang="en-US" dirty="0">
                <a:ea typeface="ＭＳ Ｐゴシック" charset="0"/>
              </a:rPr>
              <a:t>Prevalence of comorbid depression seems to correlate with higher functioning forms of ASD and increasing age.</a:t>
            </a:r>
          </a:p>
          <a:p>
            <a:pPr marL="0" indent="0" eaLnBrk="1" hangingPunct="1">
              <a:buFont typeface="Times" panose="02020603050405020304" pitchFamily="18" charset="0"/>
              <a:buNone/>
              <a:defRPr/>
            </a:pPr>
            <a:r>
              <a:rPr lang="en-US" dirty="0">
                <a:ea typeface="ＭＳ Ｐゴシック" charset="0"/>
              </a:rPr>
              <a:t> </a:t>
            </a:r>
          </a:p>
          <a:p>
            <a:pPr eaLnBrk="1" hangingPunct="1">
              <a:buFont typeface="Times" charset="0"/>
              <a:buChar char="•"/>
              <a:defRPr/>
            </a:pPr>
            <a:r>
              <a:rPr lang="en-US" dirty="0">
                <a:ea typeface="ＭＳ Ｐゴシック" charset="0"/>
              </a:rPr>
              <a:t>Internalizing symptoms were associated with poorer emotional regulation in school age, and with lower life satisfaction and greater social difficulties in early adulthood</a:t>
            </a:r>
          </a:p>
          <a:p>
            <a:pPr eaLnBrk="1" hangingPunct="1">
              <a:buFont typeface="Times" charset="0"/>
              <a:buChar char="•"/>
              <a:defRPr/>
            </a:pPr>
            <a:endParaRPr lang="en-US" sz="1200" dirty="0">
              <a:ea typeface="ＭＳ Ｐゴシック" charset="0"/>
            </a:endParaRPr>
          </a:p>
          <a:p>
            <a:pPr eaLnBrk="1" hangingPunct="1">
              <a:buFont typeface="Times" charset="0"/>
              <a:buChar char="•"/>
              <a:defRPr/>
            </a:pPr>
            <a:r>
              <a:rPr lang="en-US" dirty="0">
                <a:ea typeface="ＭＳ Ｐゴシック" charset="0"/>
              </a:rPr>
              <a:t>Although symptom levels in females increase at a faster rate throughout adolescence, males with ASD appear to have elevated levels of depressive symptoms in school age that are maintained into young adulthood</a:t>
            </a:r>
          </a:p>
        </p:txBody>
      </p:sp>
    </p:spTree>
    <p:extLst>
      <p:ext uri="{BB962C8B-B14F-4D97-AF65-F5344CB8AC3E}">
        <p14:creationId xmlns:p14="http://schemas.microsoft.com/office/powerpoint/2010/main" val="6391199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Suicide and ASD</a:t>
            </a:r>
          </a:p>
        </p:txBody>
      </p:sp>
      <p:sp>
        <p:nvSpPr>
          <p:cNvPr id="39939" name="Text Placeholder 2"/>
          <p:cNvSpPr>
            <a:spLocks noGrp="1" noChangeArrowheads="1"/>
          </p:cNvSpPr>
          <p:nvPr>
            <p:ph type="body" sz="quarter" idx="11"/>
          </p:nvPr>
        </p:nvSpPr>
        <p:spPr>
          <a:xfrm>
            <a:off x="457200" y="632460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en-US" b="0"/>
              <a:t>Hedley D, Depress Anxiety, (2018) 35 (7):648-657; Chen MH. J Clin Psychiatry (2017) 78(9)e1174-e1179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D8B62-3A9E-C64C-8EA0-996DA2BCD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6063"/>
            <a:ext cx="8229600" cy="4616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National survey of 185 people with ASD aged 14 to 80 found 49% in the clinical range for depression and 36% reporting recent suicidal ideation. Females reported higher depression rates than males. Loneliness and social support operate respectively as protective and risk factors for depression and suicidal ideation.</a:t>
            </a:r>
          </a:p>
          <a:p>
            <a:pPr marL="0" indent="0" eaLnBrk="1" hangingPunct="1">
              <a:buFont typeface="Times" panose="02020603050405020304" pitchFamily="18" charset="0"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Nationwide survey in Taiwan found patients with ASD had increased risk of suicide attempts compared to those without ASD especially in adolescents and young adults.</a:t>
            </a:r>
          </a:p>
        </p:txBody>
      </p:sp>
    </p:spTree>
    <p:extLst>
      <p:ext uri="{BB962C8B-B14F-4D97-AF65-F5344CB8AC3E}">
        <p14:creationId xmlns:p14="http://schemas.microsoft.com/office/powerpoint/2010/main" val="147431723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SSRIs and Autism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B4A8E4B-B126-BE4A-A255-A9C5A3924A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5953125"/>
            <a:ext cx="9144000" cy="904875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Times" charset="0"/>
              <a:buNone/>
              <a:defRPr/>
            </a:pPr>
            <a:r>
              <a:rPr lang="en-US" altLang="en-US" sz="1150" dirty="0">
                <a:ea typeface="ＭＳ Ｐゴシック" pitchFamily="34" charset="-128"/>
              </a:rPr>
              <a:t>.</a:t>
            </a:r>
          </a:p>
          <a:p>
            <a:pPr eaLnBrk="1" hangingPunct="1">
              <a:spcBef>
                <a:spcPts val="0"/>
              </a:spcBef>
              <a:buFont typeface="Times" charset="0"/>
              <a:buNone/>
              <a:defRPr/>
            </a:pPr>
            <a:r>
              <a:rPr lang="en-US" sz="1150" b="0" dirty="0">
                <a:ea typeface="ＭＳ Ｐゴシック" charset="0"/>
              </a:rPr>
              <a:t>Cook EH Jr, et al. </a:t>
            </a:r>
            <a:r>
              <a:rPr lang="en-US" sz="1150" b="0" i="1" dirty="0" err="1">
                <a:ea typeface="ＭＳ Ｐゴシック" charset="0"/>
              </a:rPr>
              <a:t>Mol</a:t>
            </a:r>
            <a:r>
              <a:rPr lang="en-US" sz="1150" b="0" i="1" dirty="0">
                <a:ea typeface="ＭＳ Ｐゴシック" charset="0"/>
              </a:rPr>
              <a:t> Psychiatry</a:t>
            </a:r>
            <a:r>
              <a:rPr lang="en-US" sz="1150" b="0" dirty="0">
                <a:ea typeface="ＭＳ Ｐゴシック" charset="0"/>
              </a:rPr>
              <a:t>. 1997;2(3):247-250. </a:t>
            </a:r>
            <a:r>
              <a:rPr lang="en-US" sz="1150" b="0" dirty="0" err="1">
                <a:ea typeface="ＭＳ Ｐゴシック" charset="0"/>
              </a:rPr>
              <a:t>McDougle</a:t>
            </a:r>
            <a:r>
              <a:rPr lang="en-US" sz="1150" b="0" dirty="0">
                <a:ea typeface="ＭＳ Ｐゴシック" charset="0"/>
              </a:rPr>
              <a:t> CJ, et al. </a:t>
            </a:r>
            <a:r>
              <a:rPr lang="en-US" sz="1150" b="0" i="1" dirty="0">
                <a:ea typeface="ＭＳ Ｐゴシック" charset="0"/>
              </a:rPr>
              <a:t>Arch Gen Psychiatry</a:t>
            </a:r>
            <a:r>
              <a:rPr lang="en-US" sz="1150" b="0" dirty="0">
                <a:ea typeface="ＭＳ Ｐゴシック" charset="0"/>
              </a:rPr>
              <a:t>. 1996;53(11):1001-1008. DeLong GR, et al. </a:t>
            </a:r>
            <a:r>
              <a:rPr lang="en-US" sz="1150" b="0" i="1" dirty="0">
                <a:ea typeface="ＭＳ Ｐゴシック" charset="0"/>
              </a:rPr>
              <a:t>Dev Med Child Neurol</a:t>
            </a:r>
            <a:r>
              <a:rPr lang="en-US" sz="1150" b="0" dirty="0">
                <a:ea typeface="ＭＳ Ｐゴシック" charset="0"/>
              </a:rPr>
              <a:t>. 2002;44(10):652-659. Hollander E, et al. </a:t>
            </a:r>
            <a:r>
              <a:rPr lang="en-US" sz="1150" b="0" i="1" dirty="0" err="1">
                <a:ea typeface="ＭＳ Ｐゴシック" charset="0"/>
              </a:rPr>
              <a:t>Neuropsychopharmacology</a:t>
            </a:r>
            <a:r>
              <a:rPr lang="en-US" sz="1150" b="0" dirty="0">
                <a:ea typeface="ＭＳ Ｐゴシック" charset="0"/>
              </a:rPr>
              <a:t>. 2005;30(3):582-589. Posey DJ, et al. </a:t>
            </a:r>
            <a:r>
              <a:rPr lang="en-US" sz="1150" b="0" i="1" dirty="0">
                <a:ea typeface="ＭＳ Ｐゴシック" charset="0"/>
              </a:rPr>
              <a:t>J Child </a:t>
            </a:r>
            <a:r>
              <a:rPr lang="en-US" sz="1150" b="0" i="1" dirty="0" err="1">
                <a:ea typeface="ＭＳ Ｐゴシック" charset="0"/>
              </a:rPr>
              <a:t>Adolesc</a:t>
            </a:r>
            <a:r>
              <a:rPr lang="en-US" sz="1150" b="0" i="1" dirty="0">
                <a:ea typeface="ＭＳ Ｐゴシック" charset="0"/>
              </a:rPr>
              <a:t> </a:t>
            </a:r>
            <a:r>
              <a:rPr lang="en-US" sz="1150" b="0" i="1" dirty="0" err="1">
                <a:ea typeface="ＭＳ Ｐゴシック" charset="0"/>
              </a:rPr>
              <a:t>Psychopharmacol</a:t>
            </a:r>
            <a:r>
              <a:rPr lang="en-US" sz="1150" b="0" dirty="0">
                <a:ea typeface="ＭＳ Ｐゴシック" charset="0"/>
              </a:rPr>
              <a:t>. 2006;16(1-2):181-186. King BH et al. Arch Gen Psychiatry. 2009;66:583-590.</a:t>
            </a:r>
          </a:p>
          <a:p>
            <a:pPr eaLnBrk="1" hangingPunct="1">
              <a:spcBef>
                <a:spcPts val="0"/>
              </a:spcBef>
              <a:buFont typeface="Times" charset="0"/>
              <a:buNone/>
              <a:defRPr/>
            </a:pPr>
            <a:endParaRPr lang="en-US" sz="1150" dirty="0">
              <a:ea typeface="ＭＳ Ｐゴシック" charset="0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16063"/>
            <a:ext cx="8229600" cy="4122737"/>
          </a:xfrm>
        </p:spPr>
        <p:txBody>
          <a:bodyPr/>
          <a:lstStyle/>
          <a:p>
            <a:pPr eaLnBrk="1" hangingPunct="1"/>
            <a:r>
              <a:rPr lang="en-US" altLang="en-US"/>
              <a:t>Serotonin consistently shown to be dysregulated in ASD</a:t>
            </a:r>
          </a:p>
          <a:p>
            <a:pPr eaLnBrk="1" hangingPunct="1"/>
            <a:r>
              <a:rPr lang="en-US" altLang="en-US"/>
              <a:t>Fluvoxamine and sertraline demonstrate improvement in aggression and social relations</a:t>
            </a:r>
          </a:p>
          <a:p>
            <a:pPr eaLnBrk="1" hangingPunct="1"/>
            <a:r>
              <a:rPr lang="en-US" altLang="en-US"/>
              <a:t>Perhaps improved language and correlation with family history of affective disorder</a:t>
            </a:r>
          </a:p>
          <a:p>
            <a:pPr eaLnBrk="1" hangingPunct="1"/>
            <a:r>
              <a:rPr lang="en-US" altLang="en-US"/>
              <a:t>DBPC trial of fluoxetine in adults found significant improvement in repetitive behaviors</a:t>
            </a:r>
          </a:p>
          <a:p>
            <a:pPr eaLnBrk="1" hangingPunct="1"/>
            <a:r>
              <a:rPr lang="en-US" altLang="en-US"/>
              <a:t>“Lack of Efficacy of Citalopram for Repetitive Behaviors in ASD” </a:t>
            </a:r>
            <a:r>
              <a:rPr lang="en-US" altLang="en-US" sz="1600"/>
              <a:t>DBPC trial with 149 children (5 to 17 years) with ASD, mean dose 16.5 mg/day) No significant difference on CGI-I or CYBOCS 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91566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Psychotic Disorder and </a:t>
            </a:r>
            <a:br>
              <a:rPr lang="en-US" altLang="en-US"/>
            </a:br>
            <a:r>
              <a:rPr lang="en-US" altLang="en-US"/>
              <a:t>Bipolar Disorder in ASD</a:t>
            </a:r>
          </a:p>
        </p:txBody>
      </p:sp>
      <p:sp>
        <p:nvSpPr>
          <p:cNvPr id="43011" name="Text Placeholder 1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="0"/>
              <a:t>AOR = adjusted odds ratio.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0"/>
              <a:t>Selten JP, et al. </a:t>
            </a:r>
            <a:r>
              <a:rPr lang="en-US" altLang="en-US" b="0" i="1"/>
              <a:t>JAMA Psychiatry</a:t>
            </a:r>
            <a:r>
              <a:rPr lang="en-US" altLang="en-US" b="0"/>
              <a:t>. 2015;72(5):483-489.</a:t>
            </a:r>
          </a:p>
        </p:txBody>
      </p:sp>
      <p:sp>
        <p:nvSpPr>
          <p:cNvPr id="53252" name="Content Placeholder 3">
            <a:extLst>
              <a:ext uri="{FF2B5EF4-FFF2-40B4-BE49-F238E27FC236}">
                <a16:creationId xmlns:a16="http://schemas.microsoft.com/office/drawing/2014/main" id="{15D6BED8-8EC2-F541-8505-27900E3E0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6063"/>
            <a:ext cx="8229600" cy="46164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dirty="0"/>
              <a:t>9062 people with ASD in Sweden followed from age 17 to 27 years</a:t>
            </a:r>
          </a:p>
          <a:p>
            <a:pPr eaLnBrk="1" hangingPunct="1">
              <a:defRPr/>
            </a:pPr>
            <a:endParaRPr lang="en-US" altLang="en-US" sz="2000" dirty="0"/>
          </a:p>
          <a:p>
            <a:pPr eaLnBrk="1" hangingPunct="1">
              <a:defRPr/>
            </a:pPr>
            <a:r>
              <a:rPr lang="en-US" altLang="en-US" sz="2000" dirty="0"/>
              <a:t>AORs for </a:t>
            </a:r>
            <a:r>
              <a:rPr lang="en-US" altLang="en-US" sz="2000" dirty="0" err="1"/>
              <a:t>nonaffective</a:t>
            </a:r>
            <a:r>
              <a:rPr lang="en-US" altLang="en-US" sz="2000" dirty="0"/>
              <a:t> psychotic disorder and bipolar disorder in people with non-ID ASD were 12.3 (95% CI, 9.5-15.9) and 8.5 (95% CI, 6.5-11.2), respectively, which was greater than ID ASD</a:t>
            </a:r>
          </a:p>
          <a:p>
            <a:pPr eaLnBrk="1" hangingPunct="1">
              <a:defRPr/>
            </a:pPr>
            <a:endParaRPr lang="en-US" altLang="en-US" sz="2000" dirty="0"/>
          </a:p>
          <a:p>
            <a:pPr eaLnBrk="1" hangingPunct="1">
              <a:defRPr/>
            </a:pPr>
            <a:r>
              <a:rPr lang="en-US" altLang="en-US" sz="2000" dirty="0"/>
              <a:t>This rate is higher than in age and sex matched individuals without ASD in the general population </a:t>
            </a:r>
          </a:p>
          <a:p>
            <a:pPr eaLnBrk="1" hangingPunct="1">
              <a:defRPr/>
            </a:pPr>
            <a:endParaRPr lang="en-US" altLang="en-US" sz="2000" dirty="0"/>
          </a:p>
          <a:p>
            <a:pPr eaLnBrk="1" hangingPunct="1">
              <a:defRPr/>
            </a:pPr>
            <a:r>
              <a:rPr lang="en-US" altLang="en-US" sz="2000" dirty="0"/>
              <a:t>May have to do with common underlying genetic risk factors or to exposure sensitivity</a:t>
            </a:r>
          </a:p>
          <a:p>
            <a:pPr marL="0" indent="0" eaLnBrk="1" hangingPunct="1">
              <a:buFont typeface="Times" panose="02020603050405020304" pitchFamily="18" charset="0"/>
              <a:buNone/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6026399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 noChangeArrowheads="1"/>
          </p:cNvSpPr>
          <p:nvPr>
            <p:ph type="title"/>
          </p:nvPr>
        </p:nvSpPr>
        <p:spPr>
          <a:xfrm>
            <a:off x="0" y="79375"/>
            <a:ext cx="9029700" cy="1122363"/>
          </a:xfrm>
        </p:spPr>
        <p:txBody>
          <a:bodyPr/>
          <a:lstStyle/>
          <a:p>
            <a:br>
              <a:rPr lang="en-US" altLang="en-US"/>
            </a:br>
            <a:r>
              <a:rPr lang="en-US" altLang="en-US"/>
              <a:t>Disruptive Mood Dysregulation Syndrome (DMDD)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45059" name="Text Placeholder 2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5060" name="Content Placeholder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075113"/>
          </a:xfrm>
        </p:spPr>
        <p:txBody>
          <a:bodyPr/>
          <a:lstStyle/>
          <a:p>
            <a:r>
              <a:rPr lang="en-US" altLang="en-US"/>
              <a:t>Severe temper outbursts at least three times a week</a:t>
            </a:r>
          </a:p>
          <a:p>
            <a:r>
              <a:rPr lang="en-US" altLang="en-US"/>
              <a:t>Sad, irritable or angry mood almost every day</a:t>
            </a:r>
          </a:p>
          <a:p>
            <a:r>
              <a:rPr lang="en-US" altLang="en-US"/>
              <a:t>Reaction is bigger than expected</a:t>
            </a:r>
          </a:p>
          <a:p>
            <a:r>
              <a:rPr lang="en-US" altLang="en-US"/>
              <a:t>Child must be at least six years old</a:t>
            </a:r>
          </a:p>
          <a:p>
            <a:r>
              <a:rPr lang="en-US" altLang="en-US"/>
              <a:t>Symptoms begin before age ten</a:t>
            </a:r>
          </a:p>
          <a:p>
            <a:r>
              <a:rPr lang="en-US" altLang="en-US"/>
              <a:t>Symptoms are present for at least a year</a:t>
            </a:r>
          </a:p>
          <a:p>
            <a:r>
              <a:rPr lang="en-US" altLang="en-US"/>
              <a:t>Child has trouble functioning in more than one place (e.g., home, school and/or with friends)</a:t>
            </a:r>
          </a:p>
          <a:p>
            <a:r>
              <a:rPr lang="en-US" altLang="en-US"/>
              <a:t>Stimulants, antipsychotics, mood stabilizers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2093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Antipsychotics and ASD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34E2F-6AFE-514E-90BF-A748ECE19A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5876925"/>
            <a:ext cx="8610600" cy="828675"/>
          </a:xfrm>
        </p:spPr>
        <p:txBody>
          <a:bodyPr/>
          <a:lstStyle/>
          <a:p>
            <a:pPr eaLnBrk="1" hangingPunct="1">
              <a:buFont typeface="Times" charset="0"/>
              <a:buNone/>
              <a:defRPr/>
            </a:pPr>
            <a:endParaRPr lang="en-US" dirty="0">
              <a:ea typeface="ＭＳ Ｐゴシック" pitchFamily="-128" charset="-128"/>
            </a:endParaRPr>
          </a:p>
          <a:p>
            <a:pPr eaLnBrk="1" hangingPunct="1">
              <a:buFont typeface="Times" charset="0"/>
              <a:buNone/>
              <a:defRPr/>
            </a:pPr>
            <a:endParaRPr lang="en-US" dirty="0">
              <a:ea typeface="ＭＳ Ｐゴシック" pitchFamily="-128" charset="-128"/>
            </a:endParaRPr>
          </a:p>
          <a:p>
            <a:pPr eaLnBrk="1" hangingPunct="1">
              <a:buFont typeface="Times" charset="0"/>
              <a:buNone/>
              <a:defRPr/>
            </a:pPr>
            <a:endParaRPr lang="en-US" dirty="0">
              <a:ea typeface="ＭＳ Ｐゴシック" pitchFamily="-128" charset="-128"/>
            </a:endParaRPr>
          </a:p>
          <a:p>
            <a:pPr eaLnBrk="1" hangingPunct="1">
              <a:buFont typeface="Times" charset="0"/>
              <a:buNone/>
              <a:defRPr/>
            </a:pPr>
            <a:r>
              <a:rPr lang="en-US" sz="1600" b="0" dirty="0">
                <a:ea typeface="ＭＳ Ｐゴシック" pitchFamily="-128" charset="-128"/>
              </a:rPr>
              <a:t>McCracken JT et al</a:t>
            </a:r>
            <a:r>
              <a:rPr lang="en-US" sz="1600" b="0" i="1" dirty="0">
                <a:ea typeface="ＭＳ Ｐゴシック" pitchFamily="-128" charset="-128"/>
              </a:rPr>
              <a:t>. N </a:t>
            </a:r>
            <a:r>
              <a:rPr lang="en-US" sz="1600" b="0" i="1" dirty="0" err="1">
                <a:ea typeface="ＭＳ Ｐゴシック" pitchFamily="-128" charset="-128"/>
              </a:rPr>
              <a:t>Engl</a:t>
            </a:r>
            <a:r>
              <a:rPr lang="en-US" sz="1600" b="0" i="1" dirty="0">
                <a:ea typeface="ＭＳ Ｐゴシック" pitchFamily="-128" charset="-128"/>
              </a:rPr>
              <a:t> J Med</a:t>
            </a:r>
            <a:r>
              <a:rPr lang="en-US" sz="1600" b="0" dirty="0">
                <a:ea typeface="ＭＳ Ｐゴシック" pitchFamily="-128" charset="-128"/>
              </a:rPr>
              <a:t>. 2002;347:314-321.</a:t>
            </a:r>
            <a:r>
              <a:rPr lang="en-US" sz="1600" b="0" i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28" charset="-128"/>
              </a:rPr>
              <a:t>; </a:t>
            </a:r>
            <a:r>
              <a:rPr lang="en-US" sz="1600" b="0" dirty="0">
                <a:ea typeface="ＭＳ Ｐゴシック" pitchFamily="-128" charset="-128"/>
              </a:rPr>
              <a:t>Marcus RN et al. </a:t>
            </a:r>
            <a:r>
              <a:rPr lang="en-US" sz="1600" b="0" i="1" dirty="0">
                <a:ea typeface="ＭＳ Ｐゴシック" pitchFamily="-128" charset="-128"/>
              </a:rPr>
              <a:t>J Am </a:t>
            </a:r>
            <a:r>
              <a:rPr lang="en-US" sz="1600" b="0" i="1" dirty="0" err="1">
                <a:ea typeface="ＭＳ Ｐゴシック" pitchFamily="-128" charset="-128"/>
              </a:rPr>
              <a:t>Acad</a:t>
            </a:r>
            <a:r>
              <a:rPr lang="en-US" sz="1600" b="0" i="1" dirty="0">
                <a:ea typeface="ＭＳ Ｐゴシック" pitchFamily="-128" charset="-128"/>
              </a:rPr>
              <a:t> Child </a:t>
            </a:r>
            <a:r>
              <a:rPr lang="en-US" sz="1600" b="0" i="1" dirty="0" err="1">
                <a:ea typeface="ＭＳ Ｐゴシック" pitchFamily="-128" charset="-128"/>
              </a:rPr>
              <a:t>Adolesc</a:t>
            </a:r>
            <a:r>
              <a:rPr lang="en-US" sz="1600" b="0" i="1" dirty="0">
                <a:ea typeface="ＭＳ Ｐゴシック" pitchFamily="-128" charset="-128"/>
              </a:rPr>
              <a:t> Psychiatry</a:t>
            </a:r>
            <a:r>
              <a:rPr lang="en-US" sz="1600" b="0" dirty="0">
                <a:ea typeface="ＭＳ Ｐゴシック" pitchFamily="-128" charset="-128"/>
              </a:rPr>
              <a:t>. 2009;48:1110-1119; Owen R et al. </a:t>
            </a:r>
            <a:r>
              <a:rPr lang="en-US" sz="1600" b="0" i="1" dirty="0">
                <a:ea typeface="ＭＳ Ｐゴシック" pitchFamily="-128" charset="-128"/>
              </a:rPr>
              <a:t>Pediatrics</a:t>
            </a:r>
            <a:r>
              <a:rPr lang="en-US" sz="1600" b="0" dirty="0">
                <a:ea typeface="ＭＳ Ｐゴシック" pitchFamily="-128" charset="-128"/>
              </a:rPr>
              <a:t>. 2009;124(6):1533-1540.; </a:t>
            </a:r>
            <a:r>
              <a:rPr lang="en-US" sz="1600" b="0" dirty="0" err="1">
                <a:ea typeface="ＭＳ Ｐゴシック" pitchFamily="-128" charset="-128"/>
              </a:rPr>
              <a:t>Politte</a:t>
            </a:r>
            <a:r>
              <a:rPr lang="en-US" sz="1600" b="0" dirty="0">
                <a:ea typeface="ＭＳ Ｐゴシック" pitchFamily="-128" charset="-128"/>
              </a:rPr>
              <a:t> LC et al, </a:t>
            </a:r>
            <a:r>
              <a:rPr lang="en-US" sz="1600" b="0" dirty="0" err="1">
                <a:ea typeface="ＭＳ Ｐゴシック" pitchFamily="-128" charset="-128"/>
              </a:rPr>
              <a:t>Harv</a:t>
            </a:r>
            <a:r>
              <a:rPr lang="en-US" sz="1600" b="0" dirty="0">
                <a:ea typeface="ＭＳ Ｐゴシック" pitchFamily="-128" charset="-128"/>
              </a:rPr>
              <a:t> Rev Psychiatry. 2014 22(2):76-92. </a:t>
            </a:r>
          </a:p>
        </p:txBody>
      </p:sp>
      <p:sp>
        <p:nvSpPr>
          <p:cNvPr id="47108" name="Content Placeholder 3"/>
          <p:cNvSpPr>
            <a:spLocks noGrp="1" noChangeArrowheads="1"/>
          </p:cNvSpPr>
          <p:nvPr>
            <p:ph idx="1"/>
          </p:nvPr>
        </p:nvSpPr>
        <p:spPr>
          <a:xfrm>
            <a:off x="609600" y="1516063"/>
            <a:ext cx="8077200" cy="4046537"/>
          </a:xfrm>
        </p:spPr>
        <p:txBody>
          <a:bodyPr/>
          <a:lstStyle/>
          <a:p>
            <a:pPr eaLnBrk="1" hangingPunct="1"/>
            <a:r>
              <a:rPr lang="en-US" altLang="en-US" dirty="0"/>
              <a:t>A Double-Blind Placebo Controlled Trial of Risperidone in Autistic Disorder</a:t>
            </a:r>
          </a:p>
          <a:p>
            <a:pPr lvl="1" eaLnBrk="1" hangingPunct="1"/>
            <a:r>
              <a:rPr lang="en-US" altLang="en-US" dirty="0"/>
              <a:t>8 weeks of treatment associated with statistically significant decrease in self-injury, aggression, agitation, stereotypy and hyperactivity</a:t>
            </a:r>
          </a:p>
          <a:p>
            <a:pPr eaLnBrk="1" hangingPunct="1"/>
            <a:r>
              <a:rPr lang="en-US" altLang="en-US" dirty="0"/>
              <a:t>Aripiprazole in the Treatment of Irritability in Youth with Autism</a:t>
            </a:r>
          </a:p>
          <a:p>
            <a:pPr lvl="1" eaLnBrk="1" hangingPunct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8 week DBPC fixed and flexible dose study of over 300 children &amp; adolescents  6 to 17 </a:t>
            </a:r>
            <a:r>
              <a:rPr lang="en-US" altLang="en-US" dirty="0" err="1"/>
              <a:t>yrs</a:t>
            </a:r>
            <a:r>
              <a:rPr lang="en-US" altLang="en-US" dirty="0"/>
              <a:t> </a:t>
            </a:r>
          </a:p>
          <a:p>
            <a:pPr lvl="1" eaLnBrk="1" hangingPunct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85% completion; Average dose 8.1mg; 50 – 52% responders  based on ABC-I and CGI-I of much or very much improve</a:t>
            </a:r>
          </a:p>
        </p:txBody>
      </p:sp>
    </p:spTree>
    <p:extLst>
      <p:ext uri="{BB962C8B-B14F-4D97-AF65-F5344CB8AC3E}">
        <p14:creationId xmlns:p14="http://schemas.microsoft.com/office/powerpoint/2010/main" val="108008572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 of Conventional </a:t>
            </a:r>
            <a:br>
              <a:rPr lang="en-US" altLang="en-US"/>
            </a:br>
            <a:r>
              <a:rPr lang="en-US" altLang="en-US"/>
              <a:t>Medications for Autism </a:t>
            </a:r>
            <a:r>
              <a:rPr lang="en-US" altLang="en-US" sz="1800"/>
              <a:t>(Level 2)</a:t>
            </a:r>
            <a:endParaRPr lang="en-US" altLang="en-US"/>
          </a:p>
        </p:txBody>
      </p:sp>
      <p:sp>
        <p:nvSpPr>
          <p:cNvPr id="48131" name="Text Placeholder 11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="0"/>
              <a:t>Risperidone and aripiprazole (irritability) are the only FDA-approved medications or biomedical agents for treating autism.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0"/>
              <a:t>Handen BL, et al. </a:t>
            </a:r>
            <a:r>
              <a:rPr lang="en-US" altLang="en-US" b="0" i="1"/>
              <a:t>Int J Adolesc Med Health</a:t>
            </a:r>
            <a:r>
              <a:rPr lang="en-US" altLang="en-US" b="0"/>
              <a:t>. 2011;23(3):167-173. Anagnostou E, et al. </a:t>
            </a:r>
            <a:r>
              <a:rPr lang="en-US" altLang="en-US" b="0" i="1"/>
              <a:t>Curr Opin Pediatr</a:t>
            </a:r>
            <a:r>
              <a:rPr lang="en-US" altLang="en-US" b="0"/>
              <a:t>. 2011;23(6):621-627. Correll CU, et al. </a:t>
            </a:r>
            <a:r>
              <a:rPr lang="en-US" altLang="en-US" b="0" i="1"/>
              <a:t>J Clin Psychiatry</a:t>
            </a:r>
            <a:r>
              <a:rPr lang="en-US" altLang="en-US" b="0"/>
              <a:t>. 2011;72(5):655-670. Kaplan G, et al. </a:t>
            </a:r>
            <a:r>
              <a:rPr lang="en-US" altLang="en-US" b="0" i="1"/>
              <a:t>Pediatr Clin North Am</a:t>
            </a:r>
            <a:r>
              <a:rPr lang="en-US" altLang="en-US" b="0"/>
              <a:t>. 2012;59(1):175-187. </a:t>
            </a:r>
          </a:p>
        </p:txBody>
      </p:sp>
      <p:sp>
        <p:nvSpPr>
          <p:cNvPr id="48132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1516063"/>
            <a:ext cx="8229600" cy="4616450"/>
          </a:xfrm>
        </p:spPr>
        <p:txBody>
          <a:bodyPr/>
          <a:lstStyle/>
          <a:p>
            <a:pPr eaLnBrk="1" hangingPunct="1"/>
            <a:r>
              <a:rPr lang="en-US" altLang="en-US"/>
              <a:t>Stimulants: works for some; start low and go slow</a:t>
            </a:r>
          </a:p>
          <a:p>
            <a:pPr eaLnBrk="1" hangingPunct="1"/>
            <a:r>
              <a:rPr lang="en-US" altLang="en-US"/>
              <a:t>Antidepressants: maybe for anxiety; OCD and ASD negative in children but 1 positive study in adults</a:t>
            </a:r>
          </a:p>
          <a:p>
            <a:pPr eaLnBrk="1" hangingPunct="1"/>
            <a:r>
              <a:rPr lang="en-US" altLang="en-US"/>
              <a:t>Alpha-adrenergic agonists: worth a try for anxiety but limited studies</a:t>
            </a:r>
          </a:p>
          <a:p>
            <a:pPr eaLnBrk="1" hangingPunct="1"/>
            <a:r>
              <a:rPr lang="en-US" altLang="en-US"/>
              <a:t>Anticonvulsants: ? mood dysregulation + neurologic abnormalities; limited studies</a:t>
            </a:r>
          </a:p>
          <a:p>
            <a:pPr eaLnBrk="1" hangingPunct="1"/>
            <a:r>
              <a:rPr lang="en-US" altLang="en-US"/>
              <a:t>Antipsychotics: indication for risperidone and aripiprazole </a:t>
            </a:r>
            <a:r>
              <a:rPr lang="en-US" altLang="en-US" sz="1800"/>
              <a:t>(Level 1)</a:t>
            </a:r>
            <a:r>
              <a:rPr lang="en-US" altLang="en-US"/>
              <a:t>, but adverse effects. ? asenapine, negative lurasidone study in children</a:t>
            </a:r>
          </a:p>
        </p:txBody>
      </p:sp>
    </p:spTree>
    <p:extLst>
      <p:ext uri="{BB962C8B-B14F-4D97-AF65-F5344CB8AC3E}">
        <p14:creationId xmlns:p14="http://schemas.microsoft.com/office/powerpoint/2010/main" val="34475659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ntegrative medici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1"/>
            <a:ext cx="9131808" cy="6279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0291" name="Text Box 3"/>
          <p:cNvSpPr txBox="1">
            <a:spLocks noChangeArrowheads="1"/>
          </p:cNvSpPr>
          <p:nvPr/>
        </p:nvSpPr>
        <p:spPr bwMode="auto">
          <a:xfrm>
            <a:off x="882396" y="533401"/>
            <a:ext cx="7271004" cy="162865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 defTabSz="457200">
              <a:spcAft>
                <a:spcPct val="20000"/>
              </a:spcAft>
              <a:defRPr/>
            </a:pPr>
            <a:r>
              <a:rPr lang="en-US" sz="50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  <a:ea typeface="MS PGothic" charset="0"/>
                <a:cs typeface="MS PGothic" charset="0"/>
              </a:rPr>
              <a:t>Autism Biomedical CIM Interventions</a:t>
            </a:r>
          </a:p>
        </p:txBody>
      </p:sp>
    </p:spTree>
    <p:extLst>
      <p:ext uri="{BB962C8B-B14F-4D97-AF65-F5344CB8AC3E}">
        <p14:creationId xmlns:p14="http://schemas.microsoft.com/office/powerpoint/2010/main" val="1586248377"/>
      </p:ext>
    </p:extLst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endren_PP_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83868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Faculty Disclosure</a:t>
            </a:r>
          </a:p>
        </p:txBody>
      </p:sp>
      <p:sp>
        <p:nvSpPr>
          <p:cNvPr id="64515" name="Content Placeholder 8"/>
          <p:cNvSpPr>
            <a:spLocks noGrp="1"/>
          </p:cNvSpPr>
          <p:nvPr>
            <p:ph idx="1"/>
          </p:nvPr>
        </p:nvSpPr>
        <p:spPr>
          <a:xfrm>
            <a:off x="457200" y="1516063"/>
            <a:ext cx="8229600" cy="4616450"/>
          </a:xfrm>
        </p:spPr>
        <p:txBody>
          <a:bodyPr/>
          <a:lstStyle/>
          <a:p>
            <a:pPr marL="227013" lvl="1" indent="-227013" eaLnBrk="1" hangingPunct="1">
              <a:buFont typeface="Times" pitchFamily="-84" charset="0"/>
              <a:buChar char="•"/>
            </a:pPr>
            <a:r>
              <a:rPr lang="en-US" altLang="en-US" sz="2400" dirty="0">
                <a:ea typeface="ＭＳ Ｐゴシック" pitchFamily="34" charset="-128"/>
              </a:rPr>
              <a:t>Research Grants — </a:t>
            </a:r>
            <a:r>
              <a:rPr lang="en-US" altLang="en-US" sz="2400" dirty="0" err="1">
                <a:ea typeface="ＭＳ Ｐゴシック" pitchFamily="34" charset="-128"/>
              </a:rPr>
              <a:t>Curemark</a:t>
            </a:r>
            <a:r>
              <a:rPr lang="en-US" altLang="en-US" sz="2400" dirty="0">
                <a:ea typeface="ＭＳ Ｐゴシック" pitchFamily="34" charset="-128"/>
              </a:rPr>
              <a:t>, Roche, Otsuka, Axial</a:t>
            </a:r>
          </a:p>
          <a:p>
            <a:pPr marL="0" lvl="1" indent="0" eaLnBrk="1" hangingPunct="1"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227013" lvl="1" indent="-227013" eaLnBrk="1" hangingPunct="1">
              <a:buFont typeface="Times" pitchFamily="-84" charset="0"/>
              <a:buChar char="•"/>
            </a:pPr>
            <a:r>
              <a:rPr lang="en-US" altLang="en-US" sz="2400" dirty="0">
                <a:ea typeface="ＭＳ Ｐゴシック" pitchFamily="34" charset="-128"/>
              </a:rPr>
              <a:t>Advisory Board — </a:t>
            </a:r>
            <a:r>
              <a:rPr lang="en-US" altLang="en-US" sz="2400" dirty="0" err="1">
                <a:ea typeface="ＭＳ Ｐゴシック" pitchFamily="34" charset="-128"/>
              </a:rPr>
              <a:t>Curemark</a:t>
            </a:r>
            <a:r>
              <a:rPr lang="en-US" altLang="en-US" sz="2400" dirty="0">
                <a:ea typeface="ＭＳ Ｐゴシック" pitchFamily="34" charset="-128"/>
              </a:rPr>
              <a:t>, BioMarin, Janssen, Axial Therapeutics </a:t>
            </a:r>
          </a:p>
          <a:p>
            <a:pPr marL="0" lvl="1" indent="0" eaLnBrk="1" hangingPunct="1"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227013" lvl="1" indent="-227013" eaLnBrk="1" hangingPunct="1">
              <a:buFont typeface="Times" pitchFamily="-84" charset="0"/>
              <a:buChar char="•"/>
            </a:pPr>
            <a:r>
              <a:rPr lang="en-US" altLang="en-US" sz="2400" dirty="0">
                <a:ea typeface="ＭＳ Ｐゴシック" pitchFamily="34" charset="-128"/>
              </a:rPr>
              <a:t>Honoraria/Royalties: Oxford University Press, Routledge</a:t>
            </a:r>
          </a:p>
          <a:p>
            <a:pPr marL="227013" lvl="1" indent="-227013" eaLnBrk="1" hangingPunct="1">
              <a:buFont typeface="Times" pitchFamily="-84" charset="0"/>
              <a:buChar char="•"/>
            </a:pPr>
            <a:endParaRPr lang="en-US" altLang="en-US" sz="2400" dirty="0">
              <a:ea typeface="ＭＳ Ｐゴシック" pitchFamily="34" charset="-128"/>
            </a:endParaRPr>
          </a:p>
          <a:p>
            <a:pPr marL="0" lvl="1" indent="0" eaLnBrk="1" hangingPunct="1">
              <a:buNone/>
            </a:pPr>
            <a:r>
              <a:rPr lang="en-US" altLang="en-US" sz="2400" dirty="0">
                <a:ea typeface="ＭＳ Ｐゴシック" pitchFamily="34" charset="-128"/>
              </a:rPr>
              <a:t> </a:t>
            </a:r>
          </a:p>
          <a:p>
            <a:pPr marL="0" lvl="1" indent="0" eaLnBrk="1" hangingPunct="1">
              <a:buNone/>
            </a:pPr>
            <a:r>
              <a:rPr lang="en-US" altLang="en-US" sz="2400" dirty="0">
                <a:ea typeface="ＭＳ Ｐゴシック" pitchFamily="34" charset="-128"/>
              </a:rPr>
              <a:t>	</a:t>
            </a:r>
          </a:p>
          <a:p>
            <a:pPr eaLnBrk="1" hangingPunct="1"/>
            <a:endParaRPr lang="en-US" altLang="en-US" dirty="0">
              <a:ea typeface="ＭＳ Ｐゴシック" pitchFamily="34" charset="-128"/>
            </a:endParaRPr>
          </a:p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692990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Gene-Environment Interactions and Epigenetic Processes </a:t>
            </a:r>
            <a:br>
              <a:rPr lang="en-US" dirty="0"/>
            </a:br>
            <a:r>
              <a:rPr lang="en-US" sz="2000" dirty="0"/>
              <a:t>(</a:t>
            </a:r>
            <a:r>
              <a:rPr lang="en-US" sz="2000" i="1" dirty="0"/>
              <a:t>Level 2)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200" dirty="0" err="1"/>
              <a:t>Goines</a:t>
            </a:r>
            <a:r>
              <a:rPr lang="en-US" sz="1200" dirty="0"/>
              <a:t> P, et al. </a:t>
            </a:r>
            <a:r>
              <a:rPr lang="en-US" sz="1200" i="1" dirty="0" err="1"/>
              <a:t>Curr</a:t>
            </a:r>
            <a:r>
              <a:rPr lang="en-US" sz="1200" i="1" dirty="0"/>
              <a:t> </a:t>
            </a:r>
            <a:r>
              <a:rPr lang="en-US" sz="1200" i="1" dirty="0" err="1"/>
              <a:t>Opin</a:t>
            </a:r>
            <a:r>
              <a:rPr lang="en-US" sz="1200" i="1" dirty="0"/>
              <a:t> Neurol</a:t>
            </a:r>
            <a:r>
              <a:rPr lang="en-US" sz="1200" dirty="0"/>
              <a:t>. 2010;23(2):111-117. James SJ, et al. </a:t>
            </a:r>
            <a:r>
              <a:rPr lang="en-US" sz="1200" i="1" dirty="0"/>
              <a:t>Am J </a:t>
            </a:r>
            <a:r>
              <a:rPr lang="en-US" sz="1200" i="1" dirty="0" err="1"/>
              <a:t>Clin</a:t>
            </a:r>
            <a:r>
              <a:rPr lang="en-US" sz="1200" i="1" dirty="0"/>
              <a:t> </a:t>
            </a:r>
            <a:r>
              <a:rPr lang="en-US" sz="1200" i="1" dirty="0" err="1"/>
              <a:t>Nutr</a:t>
            </a:r>
            <a:r>
              <a:rPr lang="en-US" sz="1200" dirty="0"/>
              <a:t>. 2009;89(1):425-430. Frye RE, et al. </a:t>
            </a:r>
            <a:r>
              <a:rPr lang="en-US" sz="1200" i="1" dirty="0" err="1"/>
              <a:t>Pediatr</a:t>
            </a:r>
            <a:r>
              <a:rPr lang="en-US" sz="1200" i="1" dirty="0"/>
              <a:t> Res</a:t>
            </a:r>
            <a:r>
              <a:rPr lang="en-US" sz="1200" dirty="0"/>
              <a:t>. 2011;69(5 Pt 2):41R-47R. </a:t>
            </a:r>
            <a:r>
              <a:rPr lang="en-US" sz="1200" dirty="0" err="1"/>
              <a:t>Manji</a:t>
            </a:r>
            <a:r>
              <a:rPr lang="en-US" sz="1200" dirty="0"/>
              <a:t> H, et al. </a:t>
            </a:r>
            <a:r>
              <a:rPr lang="en-US" sz="1200" i="1" dirty="0"/>
              <a:t>Nat Rev </a:t>
            </a:r>
            <a:r>
              <a:rPr lang="en-US" sz="1200" i="1" dirty="0" err="1"/>
              <a:t>Neurosci</a:t>
            </a:r>
            <a:r>
              <a:rPr lang="en-US" sz="1200" dirty="0"/>
              <a:t>. 2012;13(5):293-307. Bell JG, et al. </a:t>
            </a:r>
            <a:r>
              <a:rPr lang="en-US" sz="1200" i="1" dirty="0"/>
              <a:t>Br J </a:t>
            </a:r>
            <a:r>
              <a:rPr lang="en-US" sz="1200" i="1" dirty="0" err="1"/>
              <a:t>Nutr</a:t>
            </a:r>
            <a:r>
              <a:rPr lang="en-US" sz="1200" dirty="0"/>
              <a:t>. 2010;103(8):1160-1167. Rubenstein JL. </a:t>
            </a:r>
            <a:r>
              <a:rPr lang="en-US" sz="1200" i="1" dirty="0" err="1"/>
              <a:t>Curr</a:t>
            </a:r>
            <a:r>
              <a:rPr lang="en-US" sz="1200" i="1" dirty="0"/>
              <a:t> </a:t>
            </a:r>
            <a:r>
              <a:rPr lang="en-US" sz="1200" i="1" dirty="0" err="1"/>
              <a:t>Opin</a:t>
            </a:r>
            <a:r>
              <a:rPr lang="en-US" sz="1200" i="1" dirty="0"/>
              <a:t> Neurol</a:t>
            </a:r>
            <a:r>
              <a:rPr lang="en-US" sz="1200" dirty="0"/>
              <a:t>. 2010;23(2):118-123. </a:t>
            </a:r>
            <a:r>
              <a:rPr lang="en-US" sz="1200" dirty="0" err="1"/>
              <a:t>Harony</a:t>
            </a:r>
            <a:r>
              <a:rPr lang="en-US" sz="1200" dirty="0"/>
              <a:t> H, et al. </a:t>
            </a:r>
            <a:r>
              <a:rPr lang="en-US" sz="1200" i="1" dirty="0" err="1"/>
              <a:t>Neurosignals</a:t>
            </a:r>
            <a:r>
              <a:rPr lang="en-US" sz="1200" dirty="0"/>
              <a:t>. 2010;18(2):82-97. Cunningham CL. </a:t>
            </a:r>
            <a:r>
              <a:rPr lang="en-US" sz="1200" i="1" dirty="0"/>
              <a:t>J </a:t>
            </a:r>
            <a:r>
              <a:rPr lang="en-US" sz="1200" i="1" dirty="0" err="1"/>
              <a:t>Neurosci</a:t>
            </a:r>
            <a:r>
              <a:rPr lang="en-US" sz="1200" dirty="0"/>
              <a:t>. 2013;33(10):4216-4233.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98702856"/>
              </p:ext>
            </p:extLst>
          </p:nvPr>
        </p:nvGraphicFramePr>
        <p:xfrm>
          <a:off x="838200" y="1447800"/>
          <a:ext cx="72390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095529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A New Paradigm </a:t>
            </a:r>
            <a:r>
              <a:rPr lang="en-US" altLang="en-US" sz="1400" dirty="0">
                <a:ea typeface="ＭＳ Ｐゴシック" pitchFamily="34" charset="-128"/>
              </a:rPr>
              <a:t>(Grade C Mod)</a:t>
            </a: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107524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="0" dirty="0" err="1">
                <a:ea typeface="ＭＳ Ｐゴシック" pitchFamily="34" charset="-128"/>
              </a:rPr>
              <a:t>Mumper</a:t>
            </a:r>
            <a:r>
              <a:rPr lang="en-US" altLang="en-US" b="0" dirty="0">
                <a:ea typeface="ＭＳ Ｐゴシック" pitchFamily="34" charset="-128"/>
              </a:rPr>
              <a:t> E. </a:t>
            </a:r>
            <a:r>
              <a:rPr lang="en-US" altLang="en-US" b="0" i="1" dirty="0">
                <a:ea typeface="ＭＳ Ｐゴシック" pitchFamily="34" charset="-128"/>
              </a:rPr>
              <a:t>North American Journal of Medicine and Science</a:t>
            </a:r>
            <a:r>
              <a:rPr lang="en-US" altLang="en-US" b="0" dirty="0">
                <a:ea typeface="ＭＳ Ｐゴシック" pitchFamily="34" charset="-128"/>
              </a:rPr>
              <a:t>. 2012;5(3):180-184.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>
                <a:ea typeface="ＭＳ Ｐゴシック" pitchFamily="34" charset="-128"/>
              </a:rPr>
              <a:t>Significant subsets of people with autism have intestinal inflammation, digestive enzyme abnormalities, metabolic impairments, oxidative stress, mitochondrial dysfunction, and immune problems that range from immune deficiency to hypersensitivity to autoimmunity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>
                <a:ea typeface="ＭＳ Ｐゴシック" pitchFamily="34" charset="-128"/>
              </a:rPr>
              <a:t>In many cases, improvement of autistic symptoms is achieved by a combination of nutritional recommendations, prescription medications, and addressing the underlying medical conditions seen in these individuals</a:t>
            </a:r>
          </a:p>
        </p:txBody>
      </p:sp>
    </p:spTree>
    <p:extLst>
      <p:ext uri="{BB962C8B-B14F-4D97-AF65-F5344CB8AC3E}">
        <p14:creationId xmlns:p14="http://schemas.microsoft.com/office/powerpoint/2010/main" val="204506088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Targeting Shared Mechanisms</a:t>
            </a:r>
          </a:p>
        </p:txBody>
      </p:sp>
      <p:sp>
        <p:nvSpPr>
          <p:cNvPr id="115716" name="Text Placeholder 1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="0" dirty="0" err="1">
                <a:ea typeface="ＭＳ Ｐゴシック" pitchFamily="34" charset="-128"/>
              </a:rPr>
              <a:t>Asadabadi</a:t>
            </a:r>
            <a:r>
              <a:rPr lang="en-US" altLang="en-US" b="0" dirty="0">
                <a:ea typeface="ＭＳ Ｐゴシック" pitchFamily="34" charset="-128"/>
              </a:rPr>
              <a:t> M, et al. </a:t>
            </a:r>
            <a:r>
              <a:rPr lang="en-US" altLang="en-US" b="0" i="1" dirty="0">
                <a:ea typeface="ＭＳ Ｐゴシック" pitchFamily="34" charset="-128"/>
              </a:rPr>
              <a:t>Psychopharmacology</a:t>
            </a:r>
            <a:r>
              <a:rPr lang="en-US" altLang="en-US" b="0" dirty="0">
                <a:ea typeface="ＭＳ Ｐゴシック" pitchFamily="34" charset="-128"/>
              </a:rPr>
              <a:t>. 2013;225(1):51-59. Suren P, et al. </a:t>
            </a:r>
            <a:r>
              <a:rPr lang="en-US" altLang="en-US" b="0" i="1" dirty="0">
                <a:ea typeface="ＭＳ Ｐゴシック" pitchFamily="34" charset="-128"/>
              </a:rPr>
              <a:t>JAMA</a:t>
            </a:r>
            <a:r>
              <a:rPr lang="en-US" altLang="en-US" b="0" dirty="0">
                <a:ea typeface="ＭＳ Ｐゴシック" pitchFamily="34" charset="-128"/>
              </a:rPr>
              <a:t>. 2013;309(6):570-577. Rossignol DA, et al. </a:t>
            </a:r>
            <a:r>
              <a:rPr lang="en-US" altLang="en-US" b="0" i="1" dirty="0" err="1">
                <a:ea typeface="ＭＳ Ｐゴシック" pitchFamily="34" charset="-128"/>
              </a:rPr>
              <a:t>Mol</a:t>
            </a:r>
            <a:r>
              <a:rPr lang="en-US" altLang="en-US" b="0" i="1" dirty="0">
                <a:ea typeface="ＭＳ Ｐゴシック" pitchFamily="34" charset="-128"/>
              </a:rPr>
              <a:t> Psychiatry</a:t>
            </a:r>
            <a:r>
              <a:rPr lang="en-US" altLang="en-US" b="0" dirty="0">
                <a:ea typeface="ＭＳ Ｐゴシック" pitchFamily="34" charset="-128"/>
              </a:rPr>
              <a:t>. 2012;17(4):389-401. </a:t>
            </a:r>
            <a:r>
              <a:rPr lang="en-US" altLang="en-US" b="0" dirty="0" err="1">
                <a:ea typeface="ＭＳ Ｐゴシック" pitchFamily="34" charset="-128"/>
              </a:rPr>
              <a:t>Delhey</a:t>
            </a:r>
            <a:r>
              <a:rPr lang="en-US" altLang="en-US" b="0" dirty="0">
                <a:ea typeface="ＭＳ Ｐゴシック" pitchFamily="34" charset="-128"/>
              </a:rPr>
              <a:t> LM et al. J </a:t>
            </a:r>
            <a:r>
              <a:rPr lang="en-US" altLang="en-US" b="0" dirty="0" err="1">
                <a:ea typeface="ＭＳ Ｐゴシック" pitchFamily="34" charset="-128"/>
              </a:rPr>
              <a:t>Clin</a:t>
            </a:r>
            <a:r>
              <a:rPr lang="en-US" altLang="en-US" b="0" dirty="0">
                <a:ea typeface="ＭＳ Ｐゴシック" pitchFamily="34" charset="-128"/>
              </a:rPr>
              <a:t> Med, 2017</a:t>
            </a:r>
          </a:p>
        </p:txBody>
      </p:sp>
      <p:sp>
        <p:nvSpPr>
          <p:cNvPr id="1157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910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en-US" i="1" u="sng" dirty="0">
                <a:ea typeface="ＭＳ Ｐゴシック" pitchFamily="34" charset="-128"/>
              </a:rPr>
              <a:t>Immune/Inflammation</a:t>
            </a:r>
          </a:p>
          <a:p>
            <a:pPr lvl="1" eaLnBrk="1" hangingPunct="1"/>
            <a:r>
              <a:rPr lang="en-US" altLang="en-US" dirty="0">
                <a:ea typeface="ＭＳ Ｐゴシック" pitchFamily="34" charset="-128"/>
              </a:rPr>
              <a:t>Melatonin </a:t>
            </a:r>
            <a:r>
              <a:rPr lang="en-US" altLang="en-US" sz="1400" dirty="0">
                <a:ea typeface="ＭＳ Ｐゴシック" pitchFamily="34" charset="-128"/>
              </a:rPr>
              <a:t>(Grade B Mod; Rec)</a:t>
            </a:r>
          </a:p>
          <a:p>
            <a:pPr lvl="1" eaLnBrk="1" hangingPunct="1"/>
            <a:r>
              <a:rPr lang="en-US" altLang="en-US" dirty="0">
                <a:ea typeface="ＭＳ Ｐゴシック" pitchFamily="34" charset="-128"/>
              </a:rPr>
              <a:t>IV/IG </a:t>
            </a:r>
            <a:r>
              <a:rPr lang="en-US" altLang="en-US" sz="1400" dirty="0">
                <a:ea typeface="ＭＳ Ｐゴシック" pitchFamily="34" charset="-128"/>
              </a:rPr>
              <a:t>(Grade D Low; Poor)</a:t>
            </a:r>
          </a:p>
          <a:p>
            <a:pPr lvl="1" eaLnBrk="1" hangingPunct="1"/>
            <a:r>
              <a:rPr lang="en-US" altLang="en-US" dirty="0">
                <a:ea typeface="ＭＳ Ｐゴシック" pitchFamily="34" charset="-128"/>
              </a:rPr>
              <a:t>Corticosteroids </a:t>
            </a:r>
            <a:r>
              <a:rPr lang="en-US" altLang="en-US" sz="1400" dirty="0">
                <a:ea typeface="ＭＳ Ｐゴシック" pitchFamily="34" charset="-128"/>
              </a:rPr>
              <a:t>(Grade D Low; Poor)</a:t>
            </a:r>
          </a:p>
          <a:p>
            <a:pPr lvl="1" eaLnBrk="1" hangingPunct="1"/>
            <a:r>
              <a:rPr lang="en-US" altLang="en-US" dirty="0">
                <a:ea typeface="ＭＳ Ｐゴシック" pitchFamily="34" charset="-128"/>
              </a:rPr>
              <a:t>Vitamin D </a:t>
            </a:r>
            <a:r>
              <a:rPr lang="en-US" altLang="en-US" sz="1400" dirty="0">
                <a:ea typeface="ＭＳ Ｐゴシック" pitchFamily="34" charset="-128"/>
              </a:rPr>
              <a:t>(Grade B Mod; Rec)</a:t>
            </a:r>
          </a:p>
          <a:p>
            <a:pPr lvl="1" eaLnBrk="1" hangingPunct="1"/>
            <a:r>
              <a:rPr lang="en-US" altLang="en-US" dirty="0" err="1">
                <a:ea typeface="ＭＳ Ｐゴシック" pitchFamily="34" charset="-128"/>
              </a:rPr>
              <a:t>Suramin</a:t>
            </a:r>
            <a:r>
              <a:rPr lang="en-US" altLang="en-US" sz="2400" dirty="0">
                <a:ea typeface="ＭＳ Ｐゴシック" pitchFamily="34" charset="-128"/>
              </a:rPr>
              <a:t> </a:t>
            </a:r>
            <a:r>
              <a:rPr lang="en-US" altLang="en-US" sz="1400" dirty="0">
                <a:ea typeface="ＭＳ Ｐゴシック" pitchFamily="34" charset="-128"/>
              </a:rPr>
              <a:t>(Grade C Low; </a:t>
            </a:r>
            <a:r>
              <a:rPr lang="en-US" altLang="en-US" sz="1400" dirty="0" err="1">
                <a:ea typeface="ＭＳ Ｐゴシック" pitchFamily="34" charset="-128"/>
              </a:rPr>
              <a:t>insuff</a:t>
            </a:r>
            <a:r>
              <a:rPr lang="en-US" altLang="en-US" sz="1400" dirty="0">
                <a:ea typeface="ＭＳ Ｐゴシック" pitchFamily="34" charset="-128"/>
              </a:rPr>
              <a:t>)</a:t>
            </a:r>
          </a:p>
          <a:p>
            <a:pPr lvl="1" eaLnBrk="1" hangingPunct="1"/>
            <a:r>
              <a:rPr lang="en-US" altLang="en-US" dirty="0">
                <a:ea typeface="ＭＳ Ｐゴシック" pitchFamily="34" charset="-128"/>
              </a:rPr>
              <a:t>HBOT </a:t>
            </a:r>
            <a:r>
              <a:rPr lang="en-US" altLang="en-US" sz="1400" dirty="0">
                <a:ea typeface="ＭＳ Ｐゴシック" pitchFamily="34" charset="-128"/>
              </a:rPr>
              <a:t>(Grade D Low; Poor</a:t>
            </a:r>
            <a:endParaRPr lang="en-US" altLang="en-US" dirty="0">
              <a:ea typeface="ＭＳ Ｐゴシック" pitchFamily="34" charset="-128"/>
            </a:endParaRPr>
          </a:p>
          <a:p>
            <a:pPr eaLnBrk="1" hangingPunct="1"/>
            <a:endParaRPr lang="en-US" altLang="en-US" dirty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115715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910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altLang="en-US" i="1" u="sng" dirty="0">
                <a:ea typeface="ＭＳ Ｐゴシック" pitchFamily="34" charset="-128"/>
              </a:rPr>
              <a:t>Mitochondrial Function</a:t>
            </a:r>
          </a:p>
          <a:p>
            <a:pPr lvl="1" eaLnBrk="1" hangingPunct="1"/>
            <a:r>
              <a:rPr altLang="en-US" dirty="0">
                <a:ea typeface="ＭＳ Ｐゴシック" pitchFamily="34" charset="-128"/>
              </a:rPr>
              <a:t>Carnitine</a:t>
            </a:r>
            <a:r>
              <a:rPr lang="en-US" altLang="en-US" dirty="0">
                <a:ea typeface="ＭＳ Ｐゴシック" pitchFamily="34" charset="-128"/>
              </a:rPr>
              <a:t> </a:t>
            </a:r>
            <a:r>
              <a:rPr lang="en-US" altLang="en-US" sz="1400" dirty="0">
                <a:ea typeface="ＭＳ Ｐゴシック" pitchFamily="34" charset="-128"/>
              </a:rPr>
              <a:t>(Grade C Low; Insuff)</a:t>
            </a:r>
            <a:endParaRPr altLang="en-US" dirty="0">
              <a:ea typeface="ＭＳ Ｐゴシック" pitchFamily="34" charset="-128"/>
            </a:endParaRPr>
          </a:p>
          <a:p>
            <a:pPr lvl="1" eaLnBrk="1" hangingPunct="1"/>
            <a:r>
              <a:rPr altLang="en-US" dirty="0">
                <a:ea typeface="ＭＳ Ｐゴシック" pitchFamily="34" charset="-128"/>
              </a:rPr>
              <a:t>CoQ10 </a:t>
            </a:r>
            <a:r>
              <a:rPr lang="en-US" altLang="en-US" sz="1400" dirty="0">
                <a:ea typeface="ＭＳ Ｐゴシック" pitchFamily="34" charset="-128"/>
              </a:rPr>
              <a:t>(Grade C Mod; Insuff)</a:t>
            </a:r>
            <a:endParaRPr altLang="en-US" dirty="0">
              <a:ea typeface="ＭＳ Ｐゴシック" pitchFamily="34" charset="-128"/>
            </a:endParaRPr>
          </a:p>
          <a:p>
            <a:pPr lvl="1" eaLnBrk="1" hangingPunct="1"/>
            <a:r>
              <a:rPr altLang="en-US" dirty="0">
                <a:ea typeface="ＭＳ Ｐゴシック" pitchFamily="34" charset="-128"/>
              </a:rPr>
              <a:t>L-carnosine</a:t>
            </a:r>
            <a:r>
              <a:rPr lang="en-US" altLang="en-US" dirty="0">
                <a:ea typeface="ＭＳ Ｐゴシック" pitchFamily="34" charset="-128"/>
              </a:rPr>
              <a:t> </a:t>
            </a:r>
            <a:r>
              <a:rPr lang="en-US" altLang="en-US" sz="1400" dirty="0">
                <a:ea typeface="ＭＳ Ｐゴシック" pitchFamily="34" charset="-128"/>
              </a:rPr>
              <a:t>(Grade C Low; Insuff)</a:t>
            </a:r>
            <a:endParaRPr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772306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114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200" i="1" u="sng" dirty="0"/>
              <a:t>Oxidative Stress</a:t>
            </a:r>
          </a:p>
          <a:p>
            <a:r>
              <a:rPr lang="en-US" sz="2000" dirty="0"/>
              <a:t>Glutathione 	</a:t>
            </a:r>
            <a:r>
              <a:rPr lang="en-US" sz="1500" dirty="0"/>
              <a:t>(Grade I Low; </a:t>
            </a:r>
            <a:r>
              <a:rPr lang="en-US" sz="1500" dirty="0" err="1"/>
              <a:t>insuff</a:t>
            </a:r>
            <a:r>
              <a:rPr lang="en-US" sz="1500" dirty="0"/>
              <a:t>)</a:t>
            </a:r>
          </a:p>
          <a:p>
            <a:r>
              <a:rPr lang="en-US" sz="2000" dirty="0"/>
              <a:t>Methyl B12	</a:t>
            </a:r>
            <a:r>
              <a:rPr lang="en-US" sz="1400" dirty="0"/>
              <a:t>(Grade B Mod; neutral)</a:t>
            </a:r>
            <a:r>
              <a:rPr lang="en-US" sz="2000" dirty="0"/>
              <a:t>	</a:t>
            </a:r>
          </a:p>
          <a:p>
            <a:r>
              <a:rPr lang="en-US" sz="2000" dirty="0"/>
              <a:t>Curcumin – anti-inflammatory and antioxidant activity </a:t>
            </a:r>
            <a:r>
              <a:rPr lang="en-US" sz="1600" dirty="0"/>
              <a:t>(Grade I Low; </a:t>
            </a:r>
            <a:r>
              <a:rPr lang="en-US" sz="1600" dirty="0" err="1"/>
              <a:t>insuff</a:t>
            </a:r>
            <a:r>
              <a:rPr lang="en-US" sz="1600" dirty="0"/>
              <a:t>)</a:t>
            </a:r>
          </a:p>
          <a:p>
            <a:r>
              <a:rPr lang="en-US" sz="2000" dirty="0"/>
              <a:t>NAC		</a:t>
            </a:r>
            <a:r>
              <a:rPr lang="en-US" sz="1400" dirty="0"/>
              <a:t>(Grade B Mod; rec) </a:t>
            </a:r>
          </a:p>
          <a:p>
            <a:r>
              <a:rPr lang="en-US" sz="2000" dirty="0"/>
              <a:t>Sulforaphane	</a:t>
            </a:r>
            <a:r>
              <a:rPr lang="en-US" sz="1400" dirty="0"/>
              <a:t>(Grade C Mod; consider)</a:t>
            </a:r>
            <a:r>
              <a:rPr lang="en-US" sz="2000" dirty="0"/>
              <a:t>	</a:t>
            </a:r>
          </a:p>
          <a:p>
            <a:pPr>
              <a:buNone/>
            </a:pPr>
            <a:endParaRPr lang="en-US" sz="2000" i="1" u="sng" dirty="0"/>
          </a:p>
          <a:p>
            <a:pPr>
              <a:buNone/>
            </a:pPr>
            <a:r>
              <a:rPr lang="en-US" sz="2200" i="1" u="sng" dirty="0"/>
              <a:t>Neurotransmitter Production</a:t>
            </a:r>
          </a:p>
          <a:p>
            <a:r>
              <a:rPr lang="en-US" sz="2000" dirty="0"/>
              <a:t>Tetrahydrobiopterin	</a:t>
            </a:r>
            <a:r>
              <a:rPr lang="en-US" sz="1400" dirty="0"/>
              <a:t>(Grade I Low; </a:t>
            </a:r>
            <a:r>
              <a:rPr lang="en-US" sz="1400" dirty="0" err="1"/>
              <a:t>insuff</a:t>
            </a:r>
            <a:r>
              <a:rPr lang="en-US" sz="1400" dirty="0"/>
              <a:t>)</a:t>
            </a:r>
            <a:endParaRPr lang="en-US" sz="2000" dirty="0"/>
          </a:p>
          <a:p>
            <a:r>
              <a:rPr lang="en-US" sz="2000" dirty="0" err="1"/>
              <a:t>Rivastigmine</a:t>
            </a:r>
            <a:r>
              <a:rPr lang="en-US" sz="2000" dirty="0"/>
              <a:t> &amp; donepezil– </a:t>
            </a:r>
            <a:r>
              <a:rPr lang="en-US" sz="2000" dirty="0" err="1"/>
              <a:t>parasympathomimetic</a:t>
            </a:r>
            <a:r>
              <a:rPr lang="en-US" sz="2000" dirty="0"/>
              <a:t> or cholinergic agent </a:t>
            </a:r>
            <a:r>
              <a:rPr lang="en-US" sz="1400" dirty="0"/>
              <a:t>(Grade I Mod; </a:t>
            </a:r>
            <a:r>
              <a:rPr lang="en-US" sz="1400" dirty="0" err="1"/>
              <a:t>insuff</a:t>
            </a:r>
            <a:r>
              <a:rPr lang="en-US" sz="1400" dirty="0"/>
              <a:t>)</a:t>
            </a:r>
            <a:endParaRPr lang="en-US" sz="2000" dirty="0"/>
          </a:p>
          <a:p>
            <a:r>
              <a:rPr lang="en-US" sz="2000" dirty="0" err="1"/>
              <a:t>Galantamine</a:t>
            </a:r>
            <a:r>
              <a:rPr lang="en-US" sz="2000" dirty="0"/>
              <a:t> – acetylcholinesterase inhibitor </a:t>
            </a:r>
            <a:r>
              <a:rPr lang="en-US" sz="1400" dirty="0"/>
              <a:t>(Grade I Mod; </a:t>
            </a:r>
            <a:r>
              <a:rPr lang="en-US" sz="1400" dirty="0" err="1"/>
              <a:t>insuff</a:t>
            </a:r>
            <a:r>
              <a:rPr lang="en-US" sz="1400" dirty="0"/>
              <a:t>)</a:t>
            </a:r>
            <a:endParaRPr lang="en-US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191000" cy="4419600"/>
          </a:xfrm>
        </p:spPr>
        <p:txBody>
          <a:bodyPr/>
          <a:lstStyle/>
          <a:p>
            <a:pPr>
              <a:buNone/>
            </a:pPr>
            <a:r>
              <a:rPr lang="en-US" sz="2200" i="1" u="sng" dirty="0"/>
              <a:t>GABA</a:t>
            </a:r>
          </a:p>
          <a:p>
            <a:r>
              <a:rPr lang="en-US" sz="2000" dirty="0"/>
              <a:t>Arbaclofen (STX209) 	</a:t>
            </a:r>
            <a:r>
              <a:rPr lang="en-US" sz="1100" dirty="0"/>
              <a:t>(Grade D Mod; </a:t>
            </a:r>
            <a:r>
              <a:rPr lang="en-US" sz="1100" dirty="0" err="1"/>
              <a:t>ineff</a:t>
            </a:r>
            <a:r>
              <a:rPr lang="en-US" sz="1100" dirty="0"/>
              <a:t>)</a:t>
            </a:r>
          </a:p>
          <a:p>
            <a:r>
              <a:rPr lang="en-US" sz="2000" dirty="0"/>
              <a:t>Bumetanide – diuretic	</a:t>
            </a:r>
            <a:r>
              <a:rPr lang="en-US" sz="1100" dirty="0"/>
              <a:t>(Grade I Mod; </a:t>
            </a:r>
            <a:r>
              <a:rPr lang="en-US" sz="1100" dirty="0" err="1"/>
              <a:t>insuff</a:t>
            </a:r>
            <a:r>
              <a:rPr lang="en-US" sz="1100" dirty="0"/>
              <a:t>)</a:t>
            </a:r>
          </a:p>
          <a:p>
            <a:pPr>
              <a:buNone/>
            </a:pPr>
            <a:r>
              <a:rPr lang="en-US" sz="2200" i="1" u="sng" dirty="0"/>
              <a:t>Glutamate</a:t>
            </a:r>
          </a:p>
          <a:p>
            <a:r>
              <a:rPr lang="en-US" sz="2000" dirty="0" err="1"/>
              <a:t>Riluzole</a:t>
            </a:r>
            <a:r>
              <a:rPr lang="en-US" sz="2000" dirty="0"/>
              <a:t> – used to treat amyotrophic lateral sclerosis </a:t>
            </a:r>
            <a:r>
              <a:rPr lang="en-US" sz="1100" dirty="0"/>
              <a:t>(Grade I Mod; </a:t>
            </a:r>
            <a:r>
              <a:rPr lang="en-US" sz="1100" dirty="0" err="1"/>
              <a:t>insuff</a:t>
            </a:r>
            <a:r>
              <a:rPr lang="en-US" sz="1100" dirty="0"/>
              <a:t>) </a:t>
            </a:r>
          </a:p>
          <a:p>
            <a:r>
              <a:rPr lang="en-US" sz="2000" dirty="0"/>
              <a:t>D-</a:t>
            </a:r>
            <a:r>
              <a:rPr lang="en-US" sz="2000" dirty="0" err="1"/>
              <a:t>cycloserine</a:t>
            </a:r>
            <a:r>
              <a:rPr lang="en-US" sz="2000" dirty="0"/>
              <a:t> – partial agonist of the neuronal NMDA receptor </a:t>
            </a:r>
            <a:r>
              <a:rPr lang="en-US" sz="1100" dirty="0"/>
              <a:t>(Grade B Mod; </a:t>
            </a:r>
            <a:r>
              <a:rPr lang="en-US" sz="1100" dirty="0" err="1"/>
              <a:t>insuff</a:t>
            </a:r>
            <a:r>
              <a:rPr lang="en-US" sz="1100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381000" y="5486400"/>
            <a:ext cx="8382000" cy="1311275"/>
          </a:xfrm>
        </p:spPr>
        <p:txBody>
          <a:bodyPr/>
          <a:lstStyle/>
          <a:p>
            <a:endParaRPr lang="en-US" sz="1200" b="1" dirty="0"/>
          </a:p>
          <a:p>
            <a:r>
              <a:rPr lang="en-US" sz="1200" b="1" dirty="0"/>
              <a:t>NMDA = N-methyl-D-aspartate</a:t>
            </a:r>
          </a:p>
          <a:p>
            <a:r>
              <a:rPr lang="en-US" sz="1200" b="1" dirty="0"/>
              <a:t> </a:t>
            </a:r>
            <a:endParaRPr lang="en-US" sz="1200" dirty="0"/>
          </a:p>
          <a:p>
            <a:r>
              <a:rPr lang="en-US" sz="1200" dirty="0"/>
              <a:t>Kern JK, et al. </a:t>
            </a:r>
            <a:r>
              <a:rPr lang="en-US" sz="1200" i="1" dirty="0"/>
              <a:t>Med </a:t>
            </a:r>
            <a:r>
              <a:rPr lang="en-US" sz="1200" i="1" dirty="0" err="1"/>
              <a:t>Sci</a:t>
            </a:r>
            <a:r>
              <a:rPr lang="en-US" sz="1200" i="1" dirty="0"/>
              <a:t> </a:t>
            </a:r>
            <a:r>
              <a:rPr lang="en-US" sz="1200" i="1" dirty="0" err="1"/>
              <a:t>Monit</a:t>
            </a:r>
            <a:r>
              <a:rPr lang="en-US" sz="1200" dirty="0"/>
              <a:t>. 2011;17(12):CR677-CR682. </a:t>
            </a:r>
            <a:r>
              <a:rPr lang="en-US" sz="1200" dirty="0" err="1"/>
              <a:t>Bertoglio</a:t>
            </a:r>
            <a:r>
              <a:rPr lang="en-US" sz="1200" dirty="0"/>
              <a:t> K, et al. </a:t>
            </a:r>
            <a:r>
              <a:rPr lang="en-US" sz="1200" i="1" dirty="0"/>
              <a:t>J </a:t>
            </a:r>
            <a:r>
              <a:rPr lang="en-US" sz="1200" i="1" dirty="0" err="1"/>
              <a:t>Altern</a:t>
            </a:r>
            <a:r>
              <a:rPr lang="en-US" sz="1200" i="1" dirty="0"/>
              <a:t> Complement Med</a:t>
            </a:r>
            <a:r>
              <a:rPr lang="en-US" sz="1200" dirty="0"/>
              <a:t>. 2010;16(5):555-560. </a:t>
            </a:r>
            <a:r>
              <a:rPr lang="en-US" sz="1200" dirty="0" err="1"/>
              <a:t>Darvesh</a:t>
            </a:r>
            <a:r>
              <a:rPr lang="en-US" sz="1200" dirty="0"/>
              <a:t> AS, et al. </a:t>
            </a:r>
            <a:r>
              <a:rPr lang="en-US" sz="1200" i="1" dirty="0"/>
              <a:t>Expert </a:t>
            </a:r>
            <a:r>
              <a:rPr lang="en-US" sz="1200" i="1" dirty="0" err="1"/>
              <a:t>Opin</a:t>
            </a:r>
            <a:r>
              <a:rPr lang="en-US" sz="1200" i="1" dirty="0"/>
              <a:t> </a:t>
            </a:r>
            <a:r>
              <a:rPr lang="en-US" sz="1200" i="1" dirty="0" err="1"/>
              <a:t>Investig</a:t>
            </a:r>
            <a:r>
              <a:rPr lang="en-US" sz="1200" i="1" dirty="0"/>
              <a:t> Drugs</a:t>
            </a:r>
            <a:r>
              <a:rPr lang="en-US" sz="1200" dirty="0"/>
              <a:t>. 2012;21:1123-1140. Frye RE, et al. </a:t>
            </a:r>
            <a:r>
              <a:rPr lang="en-US" sz="1200" i="1" dirty="0" err="1"/>
              <a:t>Transl</a:t>
            </a:r>
            <a:r>
              <a:rPr lang="en-US" sz="1200" i="1" dirty="0"/>
              <a:t> Psychiatry</a:t>
            </a:r>
            <a:r>
              <a:rPr lang="en-US" sz="1200" dirty="0"/>
              <a:t>. 2013:e237. Chez MG, et al. </a:t>
            </a:r>
            <a:r>
              <a:rPr lang="en-US" sz="1200" i="1" dirty="0"/>
              <a:t>J Child Neurol</a:t>
            </a:r>
            <a:r>
              <a:rPr lang="en-US" sz="1200" dirty="0"/>
              <a:t>. 2004;19(3):165-169. Nicolson R, et al. </a:t>
            </a:r>
            <a:r>
              <a:rPr lang="en-US" sz="1200" i="1" dirty="0"/>
              <a:t>J Child </a:t>
            </a:r>
            <a:r>
              <a:rPr lang="en-US" sz="1200" i="1" dirty="0" err="1"/>
              <a:t>Adolesc</a:t>
            </a:r>
            <a:r>
              <a:rPr lang="en-US" sz="1200" i="1" dirty="0"/>
              <a:t> </a:t>
            </a:r>
            <a:r>
              <a:rPr lang="en-US" sz="1200" i="1" dirty="0" err="1"/>
              <a:t>Psychopharmacol</a:t>
            </a:r>
            <a:r>
              <a:rPr lang="en-US" sz="1200" dirty="0"/>
              <a:t>. 2006;16(5):621-629. Wang P, et al. Presented at: International Society for Autism Research; May 14, 2011; San Diego, CA. Abstract 8281. </a:t>
            </a:r>
            <a:r>
              <a:rPr lang="en-US" sz="1200" dirty="0" err="1"/>
              <a:t>Hadjikhani</a:t>
            </a:r>
            <a:r>
              <a:rPr lang="en-US" sz="1200" dirty="0"/>
              <a:t> N, et al. </a:t>
            </a:r>
            <a:r>
              <a:rPr lang="en-US" sz="1200" i="1" dirty="0"/>
              <a:t>Autism</a:t>
            </a:r>
            <a:r>
              <a:rPr lang="en-US" sz="1200" dirty="0"/>
              <a:t>. 2013;Epub ahead of print. Wink LK, et al. </a:t>
            </a:r>
            <a:r>
              <a:rPr lang="en-US" sz="1200" i="1" dirty="0"/>
              <a:t>J Child </a:t>
            </a:r>
            <a:r>
              <a:rPr lang="en-US" sz="1200" i="1" dirty="0" err="1"/>
              <a:t>Adolesc</a:t>
            </a:r>
            <a:r>
              <a:rPr lang="en-US" sz="1200" i="1" dirty="0"/>
              <a:t> </a:t>
            </a:r>
            <a:r>
              <a:rPr lang="en-US" sz="1200" i="1" dirty="0" err="1"/>
              <a:t>Psychopharmacol</a:t>
            </a:r>
            <a:r>
              <a:rPr lang="en-US" sz="1200" dirty="0"/>
              <a:t>. 2011;21(4):375-379. Posey DJ, et al. </a:t>
            </a:r>
            <a:r>
              <a:rPr lang="en-US" sz="1200" i="1" dirty="0"/>
              <a:t>Am J Psychiatry</a:t>
            </a:r>
            <a:r>
              <a:rPr lang="en-US" sz="1200" dirty="0"/>
              <a:t>. 2004;161(11):2115-2117. </a:t>
            </a:r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Targeting Shared Mechanisms</a:t>
            </a:r>
          </a:p>
        </p:txBody>
      </p:sp>
    </p:spTree>
    <p:extLst>
      <p:ext uri="{BB962C8B-B14F-4D97-AF65-F5344CB8AC3E}">
        <p14:creationId xmlns:p14="http://schemas.microsoft.com/office/powerpoint/2010/main" val="3996116964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Metabolic/Amino Acids/Nutrient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Omega 3								</a:t>
            </a:r>
            <a:r>
              <a:rPr lang="en-US" sz="1400" dirty="0"/>
              <a:t>(Grade B Mod; rec)</a:t>
            </a:r>
            <a:endParaRPr lang="en-US" dirty="0"/>
          </a:p>
          <a:p>
            <a:r>
              <a:rPr lang="en-US" dirty="0"/>
              <a:t>B6/Magnesium						</a:t>
            </a:r>
            <a:r>
              <a:rPr lang="en-US" sz="1400" dirty="0"/>
              <a:t>(Grade I Mod; </a:t>
            </a:r>
            <a:r>
              <a:rPr lang="en-US" sz="1400" dirty="0" err="1"/>
              <a:t>insuff</a:t>
            </a:r>
            <a:r>
              <a:rPr lang="en-US" sz="1400" dirty="0"/>
              <a:t>)</a:t>
            </a:r>
            <a:endParaRPr lang="en-US" dirty="0"/>
          </a:p>
          <a:p>
            <a:r>
              <a:rPr lang="en-US" dirty="0"/>
              <a:t>Folic acid								</a:t>
            </a:r>
            <a:r>
              <a:rPr lang="en-US" sz="1400" dirty="0"/>
              <a:t>(Grade C Mod; </a:t>
            </a:r>
            <a:r>
              <a:rPr lang="en-US" sz="1400" dirty="0" err="1"/>
              <a:t>insuff</a:t>
            </a:r>
            <a:r>
              <a:rPr lang="en-US" sz="1400" dirty="0"/>
              <a:t>)</a:t>
            </a:r>
            <a:endParaRPr lang="en-US" dirty="0"/>
          </a:p>
          <a:p>
            <a:r>
              <a:rPr lang="en-US" dirty="0"/>
              <a:t>Iron										</a:t>
            </a:r>
            <a:r>
              <a:rPr lang="en-US" sz="1400" dirty="0"/>
              <a:t>(Grade A Low; rec if indicated)</a:t>
            </a:r>
            <a:endParaRPr lang="en-US" dirty="0"/>
          </a:p>
          <a:p>
            <a:r>
              <a:rPr lang="en-US" dirty="0"/>
              <a:t>Ascorbic acid							</a:t>
            </a:r>
            <a:r>
              <a:rPr lang="en-US" sz="1400" dirty="0"/>
              <a:t>(Grade I Low; </a:t>
            </a:r>
            <a:r>
              <a:rPr lang="en-US" sz="1400" dirty="0" err="1"/>
              <a:t>insuff</a:t>
            </a:r>
            <a:r>
              <a:rPr lang="en-US" sz="1400" dirty="0"/>
              <a:t>)</a:t>
            </a:r>
            <a:endParaRPr lang="en-US" dirty="0"/>
          </a:p>
          <a:p>
            <a:r>
              <a:rPr lang="en-US" dirty="0"/>
              <a:t>Zinc and copper						</a:t>
            </a:r>
            <a:r>
              <a:rPr lang="en-US" sz="1400" dirty="0"/>
              <a:t>(Grade I Low- </a:t>
            </a:r>
            <a:r>
              <a:rPr lang="en-US" sz="1400" dirty="0" err="1"/>
              <a:t>insuff</a:t>
            </a:r>
            <a:r>
              <a:rPr lang="en-US" sz="1400" dirty="0"/>
              <a:t>)</a:t>
            </a:r>
            <a:endParaRPr lang="en-US" dirty="0"/>
          </a:p>
          <a:p>
            <a:pPr lvl="0"/>
            <a:r>
              <a:rPr lang="en-US" dirty="0"/>
              <a:t>Inositol									</a:t>
            </a:r>
            <a:r>
              <a:rPr lang="en-US" sz="1400" dirty="0">
                <a:solidFill>
                  <a:prstClr val="black"/>
                </a:solidFill>
              </a:rPr>
              <a:t>(Grade I low; </a:t>
            </a:r>
            <a:r>
              <a:rPr lang="en-US" sz="1400" dirty="0" err="1">
                <a:solidFill>
                  <a:prstClr val="black"/>
                </a:solidFill>
              </a:rPr>
              <a:t>insuff</a:t>
            </a:r>
            <a:r>
              <a:rPr lang="en-US" sz="1400" dirty="0">
                <a:solidFill>
                  <a:prstClr val="black"/>
                </a:solidFill>
              </a:rPr>
              <a:t>)</a:t>
            </a:r>
            <a:endParaRPr lang="en-US" dirty="0"/>
          </a:p>
          <a:p>
            <a:r>
              <a:rPr lang="en-US" dirty="0"/>
              <a:t>Diet										</a:t>
            </a:r>
            <a:r>
              <a:rPr lang="en-US" sz="1400" dirty="0"/>
              <a:t>(Grade I low; </a:t>
            </a:r>
            <a:r>
              <a:rPr lang="en-US" sz="1400" dirty="0" err="1"/>
              <a:t>insuff</a:t>
            </a:r>
            <a:r>
              <a:rPr lang="en-US" sz="1400" dirty="0"/>
              <a:t>)</a:t>
            </a:r>
            <a:endParaRPr lang="en-US" dirty="0"/>
          </a:p>
          <a:p>
            <a:r>
              <a:rPr lang="en-US" dirty="0"/>
              <a:t>Oxytocin								</a:t>
            </a:r>
            <a:r>
              <a:rPr lang="en-US" sz="1400" dirty="0"/>
              <a:t>(Grade C Mod; </a:t>
            </a:r>
            <a:r>
              <a:rPr lang="en-US" sz="1400" dirty="0" err="1"/>
              <a:t>insuff</a:t>
            </a:r>
            <a:r>
              <a:rPr lang="en-US" sz="1400" dirty="0"/>
              <a:t>)</a:t>
            </a:r>
            <a:r>
              <a:rPr lang="en-US" dirty="0"/>
              <a:t>			</a:t>
            </a:r>
          </a:p>
          <a:p>
            <a:pPr>
              <a:buNone/>
            </a:pPr>
            <a:endParaRPr lang="en-US" sz="1600" i="1" u="sng" dirty="0"/>
          </a:p>
          <a:p>
            <a:pPr>
              <a:buNone/>
            </a:pPr>
            <a:r>
              <a:rPr lang="en-US" i="1" u="sng" dirty="0"/>
              <a:t>Microbiome</a:t>
            </a:r>
          </a:p>
          <a:p>
            <a:pPr lvl="0"/>
            <a:r>
              <a:rPr lang="en-US" dirty="0"/>
              <a:t>Probiotics								</a:t>
            </a:r>
            <a:r>
              <a:rPr lang="en-US" sz="1400" dirty="0">
                <a:solidFill>
                  <a:prstClr val="black"/>
                </a:solidFill>
              </a:rPr>
              <a:t>(Grade B Mod; </a:t>
            </a:r>
            <a:r>
              <a:rPr lang="en-US" sz="1400" dirty="0" err="1">
                <a:solidFill>
                  <a:prstClr val="black"/>
                </a:solidFill>
              </a:rPr>
              <a:t>insuff</a:t>
            </a:r>
            <a:r>
              <a:rPr lang="en-US" sz="1400" dirty="0">
                <a:solidFill>
                  <a:prstClr val="black"/>
                </a:solidFill>
              </a:rPr>
              <a:t>)</a:t>
            </a:r>
            <a:endParaRPr lang="en-US" dirty="0"/>
          </a:p>
          <a:p>
            <a:pPr lvl="0"/>
            <a:r>
              <a:rPr lang="en-US" dirty="0"/>
              <a:t>Pancreatic Digestive Enzymes		</a:t>
            </a:r>
            <a:r>
              <a:rPr lang="en-US" sz="1400" dirty="0">
                <a:solidFill>
                  <a:prstClr val="black"/>
                </a:solidFill>
              </a:rPr>
              <a:t>(Grade C Mod; </a:t>
            </a:r>
            <a:r>
              <a:rPr lang="en-US" sz="1400" dirty="0" err="1">
                <a:solidFill>
                  <a:prstClr val="black"/>
                </a:solidFill>
              </a:rPr>
              <a:t>insuff</a:t>
            </a:r>
            <a:r>
              <a:rPr lang="en-US" sz="1400" dirty="0">
                <a:solidFill>
                  <a:prstClr val="black"/>
                </a:solidFill>
              </a:rPr>
              <a:t>)</a:t>
            </a:r>
            <a:r>
              <a:rPr lang="en-US" dirty="0"/>
              <a:t>		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Cheng JX, et al. </a:t>
            </a:r>
            <a:r>
              <a:rPr lang="en-US" i="1" dirty="0" err="1"/>
              <a:t>Adolesc</a:t>
            </a:r>
            <a:r>
              <a:rPr lang="en-US" i="1" dirty="0"/>
              <a:t> Med State Art Rev</a:t>
            </a:r>
            <a:r>
              <a:rPr lang="en-US" dirty="0"/>
              <a:t>. 2013;24(2):446-464. </a:t>
            </a:r>
            <a:r>
              <a:rPr lang="en-US" dirty="0" err="1"/>
              <a:t>Lofthouse</a:t>
            </a:r>
            <a:r>
              <a:rPr lang="en-US" dirty="0"/>
              <a:t> N, et al. </a:t>
            </a:r>
            <a:r>
              <a:rPr lang="en-US" i="1" dirty="0"/>
              <a:t>Autism Res Treat</a:t>
            </a:r>
            <a:r>
              <a:rPr lang="en-US" dirty="0"/>
              <a:t>. 2012;2012:870391</a:t>
            </a:r>
            <a:r>
              <a:rPr lang="en-US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92106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Other Considerations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0" y="6019801"/>
            <a:ext cx="9144000" cy="533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b="0" dirty="0"/>
              <a:t>THC = t</a:t>
            </a:r>
            <a:r>
              <a:rPr lang="en-US" b="0" dirty="0"/>
              <a:t>etrahydrocannabinol; CBD = </a:t>
            </a:r>
            <a:r>
              <a:rPr lang="en-US" b="0" dirty="0" err="1"/>
              <a:t>cannabidiol</a:t>
            </a:r>
            <a:r>
              <a:rPr lang="en-US" b="0" dirty="0"/>
              <a:t>.</a:t>
            </a:r>
          </a:p>
          <a:p>
            <a:pPr>
              <a:spcBef>
                <a:spcPct val="0"/>
              </a:spcBef>
            </a:pPr>
            <a:r>
              <a:rPr lang="en-US" b="0" dirty="0"/>
              <a:t>Lee et al., </a:t>
            </a:r>
            <a:r>
              <a:rPr lang="en-US" b="0" dirty="0" err="1"/>
              <a:t>Evid</a:t>
            </a:r>
            <a:r>
              <a:rPr lang="en-US" b="0" dirty="0"/>
              <a:t> Based Complement </a:t>
            </a:r>
            <a:r>
              <a:rPr lang="en-US" b="0" dirty="0" err="1"/>
              <a:t>Alternat</a:t>
            </a:r>
            <a:r>
              <a:rPr lang="en-US" b="0" dirty="0"/>
              <a:t> Med. 2018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Medical marijuana/THC/CBD and the endocannabinoid systems </a:t>
            </a:r>
            <a:r>
              <a:rPr lang="en-US" altLang="en-US" sz="1400" dirty="0"/>
              <a:t>(Grade I, Low; </a:t>
            </a:r>
            <a:r>
              <a:rPr lang="en-US" altLang="en-US" sz="1400" dirty="0" err="1"/>
              <a:t>insuff</a:t>
            </a:r>
            <a:r>
              <a:rPr lang="en-US" altLang="en-US" sz="1400" dirty="0"/>
              <a:t>)</a:t>
            </a:r>
          </a:p>
          <a:p>
            <a:pPr marL="0" indent="0">
              <a:buNone/>
            </a:pPr>
            <a:r>
              <a:rPr lang="en-US" altLang="en-US" sz="1400"/>
              <a:t>	</a:t>
            </a:r>
            <a:r>
              <a:rPr lang="en-US" sz="1400" u="sng">
                <a:solidFill>
                  <a:srgbClr val="2E2E2E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http://www.nationalacademies.org/hmd/Reports/2017/health-effects-of-cannabis-and-	cannabinoids.aspx</a:t>
            </a:r>
            <a:endParaRPr lang="en-US" altLang="en-US" sz="1400" dirty="0"/>
          </a:p>
          <a:p>
            <a:pPr marL="0" indent="0">
              <a:buNone/>
            </a:pPr>
            <a:endParaRPr lang="en-US" altLang="en-US" sz="1800" dirty="0"/>
          </a:p>
          <a:p>
            <a:r>
              <a:rPr lang="en-US" altLang="en-US" dirty="0"/>
              <a:t>Acupuncture </a:t>
            </a:r>
            <a:r>
              <a:rPr lang="en-US" altLang="en-US" sz="1400" dirty="0"/>
              <a:t>(Grade B, Moderate, not conclusive)</a:t>
            </a:r>
          </a:p>
          <a:p>
            <a:pPr lvl="1"/>
            <a:r>
              <a:rPr lang="en-US" altLang="en-US" dirty="0"/>
              <a:t>Acupuncture complementary to behavioral and educational interventions decreased CARS (MD -8.10, 95% CI -12.80 to 33.40) and the Autism Behavior Checklist (MD-8.92, 95% CI -11.29 to -6.54); however, it was unclear which of the ASD symptoms improved. </a:t>
            </a:r>
          </a:p>
          <a:p>
            <a:pPr lvl="1"/>
            <a:r>
              <a:rPr lang="en-US" altLang="en-US" dirty="0"/>
              <a:t>Heterogeneous methods </a:t>
            </a:r>
          </a:p>
        </p:txBody>
      </p:sp>
    </p:spTree>
    <p:extLst>
      <p:ext uri="{BB962C8B-B14F-4D97-AF65-F5344CB8AC3E}">
        <p14:creationId xmlns:p14="http://schemas.microsoft.com/office/powerpoint/2010/main" val="243277854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24483" t="218" r="411" b="-21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533400"/>
            <a:ext cx="30574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Lifting the Veil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Autism</a:t>
            </a:r>
          </a:p>
        </p:txBody>
      </p:sp>
    </p:spTree>
    <p:extLst>
      <p:ext uri="{BB962C8B-B14F-4D97-AF65-F5344CB8AC3E}">
        <p14:creationId xmlns:p14="http://schemas.microsoft.com/office/powerpoint/2010/main" val="1212969772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15936"/>
            <a:ext cx="8153400" cy="4884863"/>
          </a:xfrm>
        </p:spPr>
        <p:txBody>
          <a:bodyPr/>
          <a:lstStyle/>
          <a:p>
            <a:pPr marL="0" lvl="0" indent="0">
              <a:buNone/>
            </a:pPr>
            <a:endParaRPr lang="en-US" dirty="0"/>
          </a:p>
          <a:p>
            <a:pPr marL="457200" lvl="0" indent="-457200">
              <a:buAutoNum type="arabicParenR"/>
            </a:pPr>
            <a:r>
              <a:rPr lang="en-US" dirty="0"/>
              <a:t>Review the background for the biomedical treatment of severe autism spectrum disorder (ASD) and briefly review the standard pharmacologic treatments</a:t>
            </a:r>
          </a:p>
          <a:p>
            <a:pPr marL="457200" lvl="0" indent="-457200">
              <a:buAutoNum type="arabicParenR"/>
            </a:pPr>
            <a:r>
              <a:rPr lang="en-US" dirty="0"/>
              <a:t>Critically review several CIM treatments proposed for the treatment of people with ASD using the US Preventive Services Task Force criteria </a:t>
            </a:r>
          </a:p>
          <a:p>
            <a:pPr marL="457200" lvl="0" indent="-457200">
              <a:buAutoNum type="arabicParenR"/>
            </a:pPr>
            <a:r>
              <a:rPr lang="en-US" dirty="0"/>
              <a:t>Describe in more detail the studies with stronger evidence of efficacy for severe ASD. </a:t>
            </a:r>
          </a:p>
        </p:txBody>
      </p:sp>
    </p:spTree>
    <p:extLst>
      <p:ext uri="{BB962C8B-B14F-4D97-AF65-F5344CB8AC3E}">
        <p14:creationId xmlns:p14="http://schemas.microsoft.com/office/powerpoint/2010/main" val="4040120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 for Autism Etiology</a:t>
            </a:r>
          </a:p>
        </p:txBody>
      </p:sp>
      <p:sp>
        <p:nvSpPr>
          <p:cNvPr id="7065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First hit – Genetic neurodevelopmental vulnerability</a:t>
            </a:r>
          </a:p>
          <a:p>
            <a:endParaRPr lang="en-US" altLang="en-US" dirty="0"/>
          </a:p>
          <a:p>
            <a:r>
              <a:rPr lang="en-US" altLang="en-US" dirty="0"/>
              <a:t>Second hit – Environmental </a:t>
            </a:r>
            <a:r>
              <a:rPr lang="ja-JP" altLang="en-US" dirty="0"/>
              <a:t>“</a:t>
            </a:r>
            <a:r>
              <a:rPr lang="en-US" altLang="ja-JP" dirty="0"/>
              <a:t>stressor</a:t>
            </a:r>
            <a:r>
              <a:rPr lang="ja-JP" altLang="en-US" dirty="0"/>
              <a:t>”</a:t>
            </a:r>
            <a:r>
              <a:rPr lang="en-US" altLang="ja-JP" dirty="0"/>
              <a:t> and interaction between the two</a:t>
            </a:r>
          </a:p>
          <a:p>
            <a:endParaRPr lang="en-US" altLang="en-US" dirty="0"/>
          </a:p>
          <a:p>
            <a:r>
              <a:rPr lang="en-US" altLang="en-US" dirty="0"/>
              <a:t>Third hit – Restricted development</a:t>
            </a:r>
          </a:p>
          <a:p>
            <a:endParaRPr lang="en-US" altLang="en-US" dirty="0"/>
          </a:p>
        </p:txBody>
      </p:sp>
      <p:pic>
        <p:nvPicPr>
          <p:cNvPr id="70661" name="Picture 4" descr="C:\Users\PChu\Desktop\Photos for PPT\Children\Brain &amp; Pollution\double heli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198438"/>
            <a:ext cx="15748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 bwMode="auto">
          <a:xfrm>
            <a:off x="2286000" y="2590800"/>
            <a:ext cx="484632" cy="978408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137160" rIns="274320" bIns="13716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2499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8405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="0" dirty="0">
                <a:ea typeface="ＭＳ Ｐゴシック" pitchFamily="34" charset="-128"/>
              </a:rPr>
              <a:t>Hagerman R, Hendren RL (</a:t>
            </a:r>
            <a:r>
              <a:rPr lang="en-US" altLang="en-US" b="0" dirty="0" err="1">
                <a:ea typeface="ＭＳ Ｐゴシック" pitchFamily="34" charset="-128"/>
              </a:rPr>
              <a:t>Eds</a:t>
            </a:r>
            <a:r>
              <a:rPr lang="en-US" altLang="en-US" b="0" dirty="0">
                <a:ea typeface="ＭＳ Ｐゴシック" pitchFamily="34" charset="-128"/>
              </a:rPr>
              <a:t>). </a:t>
            </a:r>
            <a:r>
              <a:rPr lang="en-US" altLang="en-US" b="0" i="1" dirty="0">
                <a:ea typeface="ＭＳ Ｐゴシック" pitchFamily="34" charset="-128"/>
              </a:rPr>
              <a:t>Treatment of Neurodevelopmental Disorders: Targeting Neurobiological Mechanisms</a:t>
            </a:r>
            <a:r>
              <a:rPr lang="en-US" altLang="en-US" b="0" dirty="0">
                <a:ea typeface="ＭＳ Ｐゴシック" pitchFamily="34" charset="-128"/>
              </a:rPr>
              <a:t>. Oxford University Press; 2014.</a:t>
            </a:r>
          </a:p>
        </p:txBody>
      </p:sp>
      <p:sp>
        <p:nvSpPr>
          <p:cNvPr id="7578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01738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ea typeface="ＭＳ Ｐゴシック" pitchFamily="34" charset="-128"/>
              </a:rPr>
              <a:t>Translating from “</a:t>
            </a:r>
            <a:r>
              <a:rPr lang="en-US" altLang="ja-JP" sz="3600" dirty="0">
                <a:ea typeface="ＭＳ Ｐゴシック" pitchFamily="34" charset="-128"/>
              </a:rPr>
              <a:t>Terroir</a:t>
            </a:r>
            <a:r>
              <a:rPr lang="en-US" altLang="en-US" sz="3600" dirty="0">
                <a:ea typeface="ＭＳ Ｐゴシック" pitchFamily="34" charset="-128"/>
              </a:rPr>
              <a:t>”</a:t>
            </a:r>
            <a:r>
              <a:rPr lang="en-US" altLang="ja-JP" sz="3600" dirty="0">
                <a:ea typeface="ＭＳ Ｐゴシック" pitchFamily="34" charset="-128"/>
              </a:rPr>
              <a:t>: Model </a:t>
            </a:r>
            <a:br>
              <a:rPr lang="en-US" altLang="ja-JP" sz="3600" dirty="0">
                <a:ea typeface="ＭＳ Ｐゴシック" pitchFamily="34" charset="-128"/>
              </a:rPr>
            </a:br>
            <a:r>
              <a:rPr lang="en-US" altLang="ja-JP" sz="1800" dirty="0">
                <a:ea typeface="ＭＳ Ｐゴシック" pitchFamily="34" charset="-128"/>
              </a:rPr>
              <a:t>Epigenetic Layer to Targeted Treatment</a:t>
            </a:r>
            <a:endParaRPr lang="en-US" altLang="en-US" sz="3600" dirty="0">
              <a:ea typeface="ＭＳ Ｐゴシック" pitchFamily="34" charset="-128"/>
            </a:endParaRPr>
          </a:p>
        </p:txBody>
      </p:sp>
      <p:sp>
        <p:nvSpPr>
          <p:cNvPr id="4" name="Left Arrow 3"/>
          <p:cNvSpPr>
            <a:spLocks noChangeArrowheads="1"/>
          </p:cNvSpPr>
          <p:nvPr/>
        </p:nvSpPr>
        <p:spPr bwMode="auto">
          <a:xfrm>
            <a:off x="7010400" y="2057400"/>
            <a:ext cx="1752600" cy="838200"/>
          </a:xfrm>
          <a:prstGeom prst="leftArrow">
            <a:avLst>
              <a:gd name="adj1" fmla="val 50000"/>
              <a:gd name="adj2" fmla="val 49998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buFont typeface="Monotype Sorts" charset="2"/>
              <a:buNone/>
              <a:defRPr/>
            </a:pPr>
            <a:r>
              <a:rPr lang="en-US" dirty="0">
                <a:solidFill>
                  <a:srgbClr val="FFFFFF"/>
                </a:solidFill>
              </a:rPr>
              <a:t> Level 4</a:t>
            </a:r>
          </a:p>
        </p:txBody>
      </p:sp>
      <p:sp>
        <p:nvSpPr>
          <p:cNvPr id="5" name="Left Arrow 4"/>
          <p:cNvSpPr>
            <a:spLocks noChangeArrowheads="1"/>
          </p:cNvSpPr>
          <p:nvPr/>
        </p:nvSpPr>
        <p:spPr bwMode="auto">
          <a:xfrm>
            <a:off x="7086600" y="5334000"/>
            <a:ext cx="1752600" cy="838200"/>
          </a:xfrm>
          <a:prstGeom prst="leftArrow">
            <a:avLst>
              <a:gd name="adj1" fmla="val 50000"/>
              <a:gd name="adj2" fmla="val 49998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buFont typeface="Monotype Sorts" charset="2"/>
              <a:buNone/>
              <a:defRPr/>
            </a:pPr>
            <a:r>
              <a:rPr lang="en-US" dirty="0">
                <a:solidFill>
                  <a:srgbClr val="FFFFFF"/>
                </a:solidFill>
              </a:rPr>
              <a:t> Level 1</a:t>
            </a:r>
          </a:p>
        </p:txBody>
      </p:sp>
      <p:sp>
        <p:nvSpPr>
          <p:cNvPr id="6" name="Left Arrow 5"/>
          <p:cNvSpPr>
            <a:spLocks noChangeArrowheads="1"/>
          </p:cNvSpPr>
          <p:nvPr/>
        </p:nvSpPr>
        <p:spPr bwMode="auto">
          <a:xfrm>
            <a:off x="7086600" y="4267200"/>
            <a:ext cx="1752600" cy="838200"/>
          </a:xfrm>
          <a:prstGeom prst="leftArrow">
            <a:avLst>
              <a:gd name="adj1" fmla="val 50000"/>
              <a:gd name="adj2" fmla="val 49998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buFont typeface="Monotype Sorts" charset="2"/>
              <a:buNone/>
              <a:defRPr/>
            </a:pPr>
            <a:r>
              <a:rPr lang="en-US" dirty="0">
                <a:solidFill>
                  <a:srgbClr val="FFFFFF"/>
                </a:solidFill>
              </a:rPr>
              <a:t> Level 2</a:t>
            </a:r>
          </a:p>
        </p:txBody>
      </p:sp>
      <p:sp>
        <p:nvSpPr>
          <p:cNvPr id="7" name="Left Arrow 6"/>
          <p:cNvSpPr>
            <a:spLocks noChangeArrowheads="1"/>
          </p:cNvSpPr>
          <p:nvPr/>
        </p:nvSpPr>
        <p:spPr bwMode="auto">
          <a:xfrm>
            <a:off x="7010400" y="3124200"/>
            <a:ext cx="1752600" cy="838200"/>
          </a:xfrm>
          <a:prstGeom prst="leftArrow">
            <a:avLst>
              <a:gd name="adj1" fmla="val 50000"/>
              <a:gd name="adj2" fmla="val 49998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buFont typeface="Monotype Sorts" charset="2"/>
              <a:buNone/>
              <a:defRPr/>
            </a:pPr>
            <a:r>
              <a:rPr lang="en-US" dirty="0">
                <a:solidFill>
                  <a:srgbClr val="FFFFFF"/>
                </a:solidFill>
              </a:rPr>
              <a:t> Level 3</a:t>
            </a:r>
          </a:p>
        </p:txBody>
      </p:sp>
    </p:spTree>
    <p:extLst>
      <p:ext uri="{BB962C8B-B14F-4D97-AF65-F5344CB8AC3E}">
        <p14:creationId xmlns:p14="http://schemas.microsoft.com/office/powerpoint/2010/main" val="144168253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Level-Based Interventions</a:t>
            </a:r>
          </a:p>
        </p:txBody>
      </p:sp>
      <p:sp>
        <p:nvSpPr>
          <p:cNvPr id="96260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b="0" dirty="0"/>
              <a:t>CBT = cognitive-behavioral therapy; OT = occupational therapy.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65635581"/>
              </p:ext>
            </p:extLst>
          </p:nvPr>
        </p:nvGraphicFramePr>
        <p:xfrm>
          <a:off x="533400" y="15240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430336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ADHD and ASD</a:t>
            </a:r>
          </a:p>
        </p:txBody>
      </p:sp>
      <p:sp>
        <p:nvSpPr>
          <p:cNvPr id="30723" name="Text Placeholder 16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dirty="0"/>
              <a:t>Rodrigues R, J Child Psychol Psychiatry. 2020;  </a:t>
            </a:r>
            <a:r>
              <a:rPr lang="en-US" altLang="en-US" b="0" dirty="0"/>
              <a:t>Hanson E, et al. </a:t>
            </a:r>
            <a:r>
              <a:rPr lang="en-US" altLang="en-US" b="0" i="1" dirty="0"/>
              <a:t>J Autism Dev </a:t>
            </a:r>
            <a:r>
              <a:rPr lang="en-US" altLang="en-US" b="0" i="1" dirty="0" err="1"/>
              <a:t>Disord</a:t>
            </a:r>
            <a:r>
              <a:rPr lang="en-US" altLang="en-US" b="0" dirty="0"/>
              <a:t>. 2013;43(6):1459-1464. Sikora DM, et al. </a:t>
            </a:r>
            <a:r>
              <a:rPr lang="en-US" altLang="en-US" b="0" i="1" dirty="0"/>
              <a:t>Pediatrics</a:t>
            </a:r>
            <a:r>
              <a:rPr lang="en-US" altLang="en-US" b="0" dirty="0"/>
              <a:t>. 2012;130 Suppl 2:S91-S97.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3062-6488-474A-8F3B-6CFDA8F0A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6063"/>
            <a:ext cx="8229600" cy="4616450"/>
          </a:xfrm>
        </p:spPr>
        <p:txBody>
          <a:bodyPr/>
          <a:lstStyle/>
          <a:p>
            <a:pPr eaLnBrk="1" hangingPunct="1">
              <a:buFont typeface="Times" charset="0"/>
              <a:buChar char="•"/>
              <a:defRPr/>
            </a:pPr>
            <a:r>
              <a:rPr lang="en-US" dirty="0">
                <a:ea typeface="ＭＳ Ｐゴシック" charset="0"/>
              </a:rPr>
              <a:t>Clinically significant symptoms of ADHD have been reported in 16% to 66% of children with ASD</a:t>
            </a:r>
          </a:p>
          <a:p>
            <a:pPr marL="0" indent="0" eaLnBrk="1" hangingPunct="1">
              <a:buFont typeface="Time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Times" charset="0"/>
              <a:buChar char="•"/>
              <a:defRPr/>
            </a:pPr>
            <a:r>
              <a:rPr lang="en-US" dirty="0">
                <a:ea typeface="ＭＳ Ｐゴシック" charset="0"/>
              </a:rPr>
              <a:t>Greater impairment in adaptive functioning and poorer  health-related quality of life in children with ASD and ADHD than when there are fewer ADHD symptoms</a:t>
            </a:r>
          </a:p>
          <a:p>
            <a:pPr marL="0" indent="0" eaLnBrk="1" hangingPunct="1">
              <a:buFont typeface="Time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Times" charset="0"/>
              <a:buChar char="•"/>
              <a:defRPr/>
            </a:pPr>
            <a:r>
              <a:rPr lang="en-US" dirty="0">
                <a:ea typeface="ＭＳ Ｐゴシック" charset="0"/>
              </a:rPr>
              <a:t>Allowed as a comorbidity in </a:t>
            </a:r>
            <a:r>
              <a:rPr lang="en-US" i="1" dirty="0">
                <a:ea typeface="ＭＳ Ｐゴシック" charset="0"/>
              </a:rPr>
              <a:t>DSM-5</a:t>
            </a:r>
          </a:p>
          <a:p>
            <a:pPr eaLnBrk="1" hangingPunct="1">
              <a:buFont typeface="Times" charset="0"/>
              <a:buChar char="•"/>
              <a:defRPr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203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3">
            <a:extLst>
              <a:ext uri="{FF2B5EF4-FFF2-40B4-BE49-F238E27FC236}">
                <a16:creationId xmlns:a16="http://schemas.microsoft.com/office/drawing/2014/main" id="{10C2B5EF-D82A-4E4B-8883-57E9BCE0E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19200"/>
            <a:ext cx="838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defTabSz="914400" eaLnBrk="1" hangingPunct="1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SzPct val="90000"/>
              <a:defRPr/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Arial" charset="0"/>
              <a:cs typeface="Arial" charset="0"/>
            </a:endParaRPr>
          </a:p>
          <a:p>
            <a:pPr marL="342900" indent="-342900" defTabSz="914400" eaLnBrk="1" hangingPunct="1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SzPct val="90000"/>
              <a:defRPr/>
            </a:pP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Arial" charset="0"/>
              <a:cs typeface="Arial" charset="0"/>
            </a:endParaRPr>
          </a:p>
          <a:p>
            <a:pPr marL="342900" indent="-342900" defTabSz="914400" eaLnBrk="1" hangingPunct="1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SzPct val="90000"/>
              <a:buFont typeface="Wingdings" charset="2"/>
              <a:buChar char="§"/>
              <a:defRPr/>
            </a:pP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Arial" charset="0"/>
              <a:cs typeface="Arial" charset="0"/>
            </a:endParaRPr>
          </a:p>
          <a:p>
            <a:pPr marL="342900" indent="-342900" defTabSz="914400" eaLnBrk="1" hangingPunct="1">
              <a:buClr>
                <a:srgbClr val="FFFFFF"/>
              </a:buClr>
              <a:buSzPct val="90000"/>
              <a:buFont typeface="Wingdings" charset="2"/>
              <a:buNone/>
              <a:defRPr/>
            </a:pP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Arial" charset="0"/>
              <a:cs typeface="Arial" charset="0"/>
            </a:endParaRPr>
          </a:p>
          <a:p>
            <a:pPr marL="342900" indent="-342900" defTabSz="914400" eaLnBrk="1" hangingPunct="1">
              <a:buClr>
                <a:srgbClr val="FFFFFF"/>
              </a:buClr>
              <a:buSzPct val="90000"/>
              <a:buFont typeface="Wingdings" charset="2"/>
              <a:buChar char="§"/>
              <a:defRPr/>
            </a:pPr>
            <a:endParaRPr lang="en-US" sz="4000" dirty="0">
              <a:solidFill>
                <a:srgbClr val="E6E6A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Arial" charset="0"/>
              <a:cs typeface="Arial" charset="0"/>
            </a:endParaRPr>
          </a:p>
          <a:p>
            <a:pPr marL="342900" indent="-342900" defTabSz="914400" eaLnBrk="1" hangingPunct="1">
              <a:buClr>
                <a:srgbClr val="CBCA11"/>
              </a:buClr>
              <a:buSzPct val="90000"/>
              <a:buFont typeface="Wingdings" charset="2"/>
              <a:buNone/>
              <a:defRPr/>
            </a:pPr>
            <a:endParaRPr lang="en-US" sz="4000" dirty="0">
              <a:solidFill>
                <a:srgbClr val="E6E6A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Arial" charset="0"/>
              <a:cs typeface="Arial" charset="0"/>
            </a:endParaRPr>
          </a:p>
          <a:p>
            <a:pPr marL="342900" indent="-342900" defTabSz="914400" eaLnBrk="1" hangingPunct="1">
              <a:buClr>
                <a:srgbClr val="CBCA11"/>
              </a:buClr>
              <a:buSzPct val="90000"/>
              <a:buFont typeface="Wingdings" charset="2"/>
              <a:buChar char="§"/>
              <a:defRPr/>
            </a:pP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Arial" charset="0"/>
              <a:cs typeface="Arial" charset="0"/>
            </a:endParaRPr>
          </a:p>
        </p:txBody>
      </p:sp>
      <p:sp>
        <p:nvSpPr>
          <p:cNvPr id="32771" name="Tit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Stimulants and ASD</a:t>
            </a:r>
          </a:p>
        </p:txBody>
      </p:sp>
      <p:sp>
        <p:nvSpPr>
          <p:cNvPr id="32772" name="Text Placeholder 6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5707063"/>
            <a:ext cx="8839200" cy="115093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0" dirty="0"/>
              <a:t>Rodrigues R, J Child Psychol Psychiatry. 2020 </a:t>
            </a:r>
            <a:r>
              <a:rPr lang="en-US" altLang="en-US" b="0" dirty="0"/>
              <a:t>Research Units on Pediatric Psychopharmacology Autism Network. </a:t>
            </a:r>
            <a:r>
              <a:rPr lang="en-US" altLang="en-US" b="0" i="1" dirty="0"/>
              <a:t>Arch Gen Psychiatry</a:t>
            </a:r>
            <a:r>
              <a:rPr lang="en-US" altLang="en-US" b="0" dirty="0"/>
              <a:t>. 2005;62(11):1266-1274. Arnold LE, et al. </a:t>
            </a:r>
            <a:r>
              <a:rPr lang="en-US" altLang="en-US" b="0" i="1" dirty="0"/>
              <a:t>J Am </a:t>
            </a:r>
            <a:r>
              <a:rPr lang="en-US" altLang="en-US" b="0" i="1" dirty="0" err="1"/>
              <a:t>Acad</a:t>
            </a:r>
            <a:r>
              <a:rPr lang="en-US" altLang="en-US" b="0" i="1" dirty="0"/>
              <a:t> Child </a:t>
            </a:r>
            <a:r>
              <a:rPr lang="en-US" altLang="en-US" b="0" i="1" dirty="0" err="1"/>
              <a:t>Adolesc</a:t>
            </a:r>
            <a:r>
              <a:rPr lang="en-US" altLang="en-US" b="0" i="1" dirty="0"/>
              <a:t> Psychiatry</a:t>
            </a:r>
            <a:r>
              <a:rPr lang="en-US" altLang="en-US" b="0" dirty="0"/>
              <a:t>. 2006;45(10):1196-1205.; </a:t>
            </a:r>
            <a:r>
              <a:rPr lang="en-US" altLang="en-US" b="0" dirty="0" err="1"/>
              <a:t>Handen</a:t>
            </a:r>
            <a:r>
              <a:rPr lang="en-US" altLang="en-US" b="0" dirty="0"/>
              <a:t> et al., JAACAP 2015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0" dirty="0" err="1"/>
              <a:t>Politte</a:t>
            </a:r>
            <a:r>
              <a:rPr lang="en-US" altLang="en-US" b="0" dirty="0"/>
              <a:t> LC et al, Harv Rev Psychiatry. 2014 22(2):76-92. </a:t>
            </a:r>
          </a:p>
        </p:txBody>
      </p:sp>
      <p:sp>
        <p:nvSpPr>
          <p:cNvPr id="32773" name="Content Placeholder 5"/>
          <p:cNvSpPr>
            <a:spLocks noGrp="1" noChangeArrowheads="1"/>
          </p:cNvSpPr>
          <p:nvPr>
            <p:ph idx="1"/>
          </p:nvPr>
        </p:nvSpPr>
        <p:spPr>
          <a:xfrm>
            <a:off x="457200" y="1516063"/>
            <a:ext cx="8229600" cy="3894137"/>
          </a:xfrm>
        </p:spPr>
        <p:txBody>
          <a:bodyPr/>
          <a:lstStyle/>
          <a:p>
            <a:pPr eaLnBrk="1" hangingPunct="1"/>
            <a:r>
              <a:rPr lang="en-US" altLang="en-US"/>
              <a:t>Evidence for effectiveness mixed with less information for amphetamines</a:t>
            </a:r>
          </a:p>
          <a:p>
            <a:pPr eaLnBrk="1" hangingPunct="1"/>
            <a:r>
              <a:rPr lang="en-US" altLang="en-US"/>
              <a:t>Early studies suggest ineffectiveness and poor tolerability</a:t>
            </a:r>
          </a:p>
          <a:p>
            <a:pPr eaLnBrk="1" hangingPunct="1"/>
            <a:r>
              <a:rPr lang="en-US" altLang="en-US"/>
              <a:t>RUPP – RCT of 72 youth using methylphenidate suggest improvement in some, but with lower rates of improvement and more adverse events than in children with ADHD without ASD</a:t>
            </a:r>
          </a:p>
          <a:p>
            <a:pPr eaLnBrk="1" hangingPunct="1"/>
            <a:r>
              <a:rPr lang="en-US" altLang="en-US"/>
              <a:t>Atomoxetine – small studies suggest improvement, but less than children with ADHD without ASD</a:t>
            </a:r>
          </a:p>
          <a:p>
            <a:pPr lvl="1" eaLnBrk="1" hangingPunct="1"/>
            <a:r>
              <a:rPr lang="en-US" altLang="en-US"/>
              <a:t>ATX + Parent Training for ASD + ADHD – better side effect profile</a:t>
            </a:r>
          </a:p>
        </p:txBody>
      </p:sp>
    </p:spTree>
    <p:extLst>
      <p:ext uri="{BB962C8B-B14F-4D97-AF65-F5344CB8AC3E}">
        <p14:creationId xmlns:p14="http://schemas.microsoft.com/office/powerpoint/2010/main" val="3582206474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Alpha-2 Adrenergic Agonists</a:t>
            </a:r>
          </a:p>
        </p:txBody>
      </p:sp>
      <p:sp>
        <p:nvSpPr>
          <p:cNvPr id="34819" name="Text Placeholder 21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="0">
                <a:solidFill>
                  <a:schemeClr val="bg2"/>
                </a:solidFill>
              </a:rPr>
              <a:t>Jaselskis CA, et al. </a:t>
            </a:r>
            <a:r>
              <a:rPr lang="en-US" altLang="en-US" b="0" i="1">
                <a:solidFill>
                  <a:schemeClr val="bg2"/>
                </a:solidFill>
              </a:rPr>
              <a:t>J Clin Psychopharmacol</a:t>
            </a:r>
            <a:r>
              <a:rPr lang="en-US" altLang="en-US" b="0">
                <a:solidFill>
                  <a:schemeClr val="bg2"/>
                </a:solidFill>
              </a:rPr>
              <a:t>. 1992;12(5):322-327. Fankhauser MP, et al. </a:t>
            </a:r>
            <a:r>
              <a:rPr lang="en-US" altLang="en-US" b="0" i="1">
                <a:solidFill>
                  <a:schemeClr val="bg2"/>
                </a:solidFill>
              </a:rPr>
              <a:t>J Clin Psychiatry</a:t>
            </a:r>
            <a:r>
              <a:rPr lang="en-US" altLang="en-US" b="0">
                <a:solidFill>
                  <a:schemeClr val="bg2"/>
                </a:solidFill>
              </a:rPr>
              <a:t>. 1992;53(3):77-82. Posey DJ, et al. </a:t>
            </a:r>
            <a:r>
              <a:rPr lang="en-US" altLang="en-US" b="0" i="1">
                <a:solidFill>
                  <a:schemeClr val="bg2"/>
                </a:solidFill>
              </a:rPr>
              <a:t>J Child Adolesc Psychopharmacol</a:t>
            </a:r>
            <a:r>
              <a:rPr lang="en-US" altLang="en-US" b="0">
                <a:solidFill>
                  <a:schemeClr val="bg2"/>
                </a:solidFill>
              </a:rPr>
              <a:t>. 2004;14(2):233-241. Handen BL, et al. </a:t>
            </a:r>
            <a:r>
              <a:rPr lang="en-US" altLang="en-US" b="0" i="1">
                <a:solidFill>
                  <a:schemeClr val="bg2"/>
                </a:solidFill>
              </a:rPr>
              <a:t>J Dev Behav Pediatr</a:t>
            </a:r>
            <a:r>
              <a:rPr lang="en-US" altLang="en-US" b="0">
                <a:solidFill>
                  <a:schemeClr val="bg2"/>
                </a:solidFill>
              </a:rPr>
              <a:t>. 2008;29(4):303-308; Scahill et al, AM J Psychiatry 2015</a:t>
            </a:r>
          </a:p>
        </p:txBody>
      </p:sp>
      <p:sp>
        <p:nvSpPr>
          <p:cNvPr id="34820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1516063"/>
            <a:ext cx="8229600" cy="4616450"/>
          </a:xfrm>
        </p:spPr>
        <p:txBody>
          <a:bodyPr/>
          <a:lstStyle/>
          <a:p>
            <a:pPr eaLnBrk="1" hangingPunct="1"/>
            <a:r>
              <a:rPr lang="en-US" altLang="en-US"/>
              <a:t>Clonidine – 2 DBPC trials</a:t>
            </a:r>
          </a:p>
          <a:p>
            <a:pPr lvl="1" eaLnBrk="1" hangingPunct="1"/>
            <a:r>
              <a:rPr lang="en-US" altLang="en-US"/>
              <a:t>Modest benefit for overactivity, sensory responses, decreased irritability, stereotypy, and oppositional behavior</a:t>
            </a:r>
          </a:p>
          <a:p>
            <a:pPr lvl="1" eaLnBrk="1" hangingPunct="1"/>
            <a:r>
              <a:rPr lang="en-US" altLang="en-US"/>
              <a:t>Sedation, fatigue, decreased activity</a:t>
            </a:r>
          </a:p>
          <a:p>
            <a:pPr eaLnBrk="1" hangingPunct="1"/>
            <a:r>
              <a:rPr lang="en-US" altLang="en-US"/>
              <a:t>Guanfacine </a:t>
            </a:r>
          </a:p>
          <a:p>
            <a:pPr lvl="1" eaLnBrk="1" hangingPunct="1"/>
            <a:r>
              <a:rPr lang="en-US" altLang="en-US"/>
              <a:t>retrospective (N = 80), prospective (N = 11)</a:t>
            </a:r>
          </a:p>
          <a:p>
            <a:pPr lvl="2" eaLnBrk="1" hangingPunct="1"/>
            <a:r>
              <a:rPr lang="en-US" altLang="en-US" sz="2200"/>
              <a:t>Decreased hyperactivity	</a:t>
            </a:r>
          </a:p>
          <a:p>
            <a:pPr lvl="2" eaLnBrk="1" hangingPunct="1"/>
            <a:r>
              <a:rPr lang="en-US" altLang="en-US" sz="2000"/>
              <a:t>Sedation, constipation, sleep disruption, irritability</a:t>
            </a:r>
          </a:p>
          <a:p>
            <a:pPr lvl="1" eaLnBrk="1" hangingPunct="1"/>
            <a:r>
              <a:rPr lang="en-US" altLang="en-US"/>
              <a:t>Multisite RCT (N=62) ER for 8 weeks; modal dose 3mg</a:t>
            </a:r>
          </a:p>
          <a:p>
            <a:pPr lvl="2" eaLnBrk="1" hangingPunct="1"/>
            <a:r>
              <a:rPr lang="en-US" altLang="en-US"/>
              <a:t>43.6% decline in ABC- Hyperactivity active vs 13.2% placebo</a:t>
            </a:r>
          </a:p>
          <a:p>
            <a:pPr lvl="2" eaLnBrk="1" hangingPunct="1"/>
            <a:r>
              <a:rPr lang="en-US" altLang="en-US"/>
              <a:t>CGI-I 50% vs 9.4%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890374"/>
      </p:ext>
    </p:extLst>
  </p:cSld>
  <p:clrMapOvr>
    <a:masterClrMapping/>
  </p:clrMapOvr>
  <p:transition/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4_red and white master 222">
  <a:themeElements>
    <a:clrScheme name="Custom 134">
      <a:dk1>
        <a:srgbClr val="000000"/>
      </a:dk1>
      <a:lt1>
        <a:srgbClr val="FFFFFF"/>
      </a:lt1>
      <a:dk2>
        <a:srgbClr val="0A4A6F"/>
      </a:dk2>
      <a:lt2>
        <a:srgbClr val="A9DFFB"/>
      </a:lt2>
      <a:accent1>
        <a:srgbClr val="56B3DD"/>
      </a:accent1>
      <a:accent2>
        <a:srgbClr val="023E98"/>
      </a:accent2>
      <a:accent3>
        <a:srgbClr val="B28A58"/>
      </a:accent3>
      <a:accent4>
        <a:srgbClr val="DD1519"/>
      </a:accent4>
      <a:accent5>
        <a:srgbClr val="1B9A00"/>
      </a:accent5>
      <a:accent6>
        <a:srgbClr val="E6D538"/>
      </a:accent6>
      <a:hlink>
        <a:srgbClr val="63A6C4"/>
      </a:hlink>
      <a:folHlink>
        <a:srgbClr val="DBB066"/>
      </a:folHlink>
    </a:clrScheme>
    <a:fontScheme name="style 5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274320" tIns="137160" rIns="274320" bIns="13716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274320" tIns="137160" rIns="274320" bIns="13716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yle 54 1">
        <a:dk1>
          <a:srgbClr val="FFEFCA"/>
        </a:dk1>
        <a:lt1>
          <a:srgbClr val="FFFFFF"/>
        </a:lt1>
        <a:dk2>
          <a:srgbClr val="3036B1"/>
        </a:dk2>
        <a:lt2>
          <a:srgbClr val="C6B794"/>
        </a:lt2>
        <a:accent1>
          <a:srgbClr val="677CA7"/>
        </a:accent1>
        <a:accent2>
          <a:srgbClr val="E7001B"/>
        </a:accent2>
        <a:accent3>
          <a:srgbClr val="ADAED5"/>
        </a:accent3>
        <a:accent4>
          <a:srgbClr val="DADADA"/>
        </a:accent4>
        <a:accent5>
          <a:srgbClr val="B8BFD0"/>
        </a:accent5>
        <a:accent6>
          <a:srgbClr val="D10017"/>
        </a:accent6>
        <a:hlink>
          <a:srgbClr val="E7545C"/>
        </a:hlink>
        <a:folHlink>
          <a:srgbClr val="F0B7B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red and white master 222">
  <a:themeElements>
    <a:clrScheme name="Custom 134">
      <a:dk1>
        <a:srgbClr val="000000"/>
      </a:dk1>
      <a:lt1>
        <a:srgbClr val="FFFFFF"/>
      </a:lt1>
      <a:dk2>
        <a:srgbClr val="0A4A6F"/>
      </a:dk2>
      <a:lt2>
        <a:srgbClr val="A9DFFB"/>
      </a:lt2>
      <a:accent1>
        <a:srgbClr val="56B3DD"/>
      </a:accent1>
      <a:accent2>
        <a:srgbClr val="023E98"/>
      </a:accent2>
      <a:accent3>
        <a:srgbClr val="B28A58"/>
      </a:accent3>
      <a:accent4>
        <a:srgbClr val="DD1519"/>
      </a:accent4>
      <a:accent5>
        <a:srgbClr val="1B9A00"/>
      </a:accent5>
      <a:accent6>
        <a:srgbClr val="E6D538"/>
      </a:accent6>
      <a:hlink>
        <a:srgbClr val="63A6C4"/>
      </a:hlink>
      <a:folHlink>
        <a:srgbClr val="DBB066"/>
      </a:folHlink>
    </a:clrScheme>
    <a:fontScheme name="style 5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274320" tIns="137160" rIns="274320" bIns="13716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274320" tIns="137160" rIns="274320" bIns="13716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yle 54 1">
        <a:dk1>
          <a:srgbClr val="FFEFCA"/>
        </a:dk1>
        <a:lt1>
          <a:srgbClr val="FFFFFF"/>
        </a:lt1>
        <a:dk2>
          <a:srgbClr val="3036B1"/>
        </a:dk2>
        <a:lt2>
          <a:srgbClr val="C6B794"/>
        </a:lt2>
        <a:accent1>
          <a:srgbClr val="677CA7"/>
        </a:accent1>
        <a:accent2>
          <a:srgbClr val="E7001B"/>
        </a:accent2>
        <a:accent3>
          <a:srgbClr val="ADAED5"/>
        </a:accent3>
        <a:accent4>
          <a:srgbClr val="DADADA"/>
        </a:accent4>
        <a:accent5>
          <a:srgbClr val="B8BFD0"/>
        </a:accent5>
        <a:accent6>
          <a:srgbClr val="D10017"/>
        </a:accent6>
        <a:hlink>
          <a:srgbClr val="E7545C"/>
        </a:hlink>
        <a:folHlink>
          <a:srgbClr val="F0B7B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ucsf blue">
  <a:themeElements>
    <a:clrScheme name="">
      <a:dk1>
        <a:srgbClr val="010000"/>
      </a:dk1>
      <a:lt1>
        <a:srgbClr val="FFFFCC"/>
      </a:lt1>
      <a:dk2>
        <a:srgbClr val="336699"/>
      </a:dk2>
      <a:lt2>
        <a:srgbClr val="FFCC00"/>
      </a:lt2>
      <a:accent1>
        <a:srgbClr val="CCECFF"/>
      </a:accent1>
      <a:accent2>
        <a:srgbClr val="FFFFCC"/>
      </a:accent2>
      <a:accent3>
        <a:srgbClr val="ADB8CA"/>
      </a:accent3>
      <a:accent4>
        <a:srgbClr val="DADAAE"/>
      </a:accent4>
      <a:accent5>
        <a:srgbClr val="E2F4FF"/>
      </a:accent5>
      <a:accent6>
        <a:srgbClr val="E7E7B9"/>
      </a:accent6>
      <a:hlink>
        <a:srgbClr val="7AD2BF"/>
      </a:hlink>
      <a:folHlink>
        <a:srgbClr val="FFFFCC"/>
      </a:folHlink>
    </a:clrScheme>
    <a:fontScheme name="ucsf blue">
      <a:majorFont>
        <a:latin typeface="Lucida San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Monotype Sorts" pitchFamily="2" charset="2"/>
          <a:buChar char="u"/>
          <a:tabLst/>
          <a:defRPr kumimoji="1" lang="en-US" sz="2000" b="1" i="1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Monotype Sorts" pitchFamily="2" charset="2"/>
          <a:buChar char="u"/>
          <a:tabLst/>
          <a:defRPr kumimoji="1" lang="en-US" sz="2000" b="1" i="1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ucsf blue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sf blue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sf blu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red and white master 222">
  <a:themeElements>
    <a:clrScheme name="Custom 134">
      <a:dk1>
        <a:srgbClr val="000000"/>
      </a:dk1>
      <a:lt1>
        <a:srgbClr val="FFFFFF"/>
      </a:lt1>
      <a:dk2>
        <a:srgbClr val="0A4A6F"/>
      </a:dk2>
      <a:lt2>
        <a:srgbClr val="A9DFFB"/>
      </a:lt2>
      <a:accent1>
        <a:srgbClr val="56B3DD"/>
      </a:accent1>
      <a:accent2>
        <a:srgbClr val="023E98"/>
      </a:accent2>
      <a:accent3>
        <a:srgbClr val="B28A58"/>
      </a:accent3>
      <a:accent4>
        <a:srgbClr val="DD1519"/>
      </a:accent4>
      <a:accent5>
        <a:srgbClr val="1B9A00"/>
      </a:accent5>
      <a:accent6>
        <a:srgbClr val="E6D538"/>
      </a:accent6>
      <a:hlink>
        <a:srgbClr val="63A6C4"/>
      </a:hlink>
      <a:folHlink>
        <a:srgbClr val="DBB066"/>
      </a:folHlink>
    </a:clrScheme>
    <a:fontScheme name="style 5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274320" tIns="137160" rIns="274320" bIns="13716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274320" tIns="137160" rIns="274320" bIns="13716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yle 54 1">
        <a:dk1>
          <a:srgbClr val="FFEFCA"/>
        </a:dk1>
        <a:lt1>
          <a:srgbClr val="FFFFFF"/>
        </a:lt1>
        <a:dk2>
          <a:srgbClr val="3036B1"/>
        </a:dk2>
        <a:lt2>
          <a:srgbClr val="C6B794"/>
        </a:lt2>
        <a:accent1>
          <a:srgbClr val="677CA7"/>
        </a:accent1>
        <a:accent2>
          <a:srgbClr val="E7001B"/>
        </a:accent2>
        <a:accent3>
          <a:srgbClr val="ADAED5"/>
        </a:accent3>
        <a:accent4>
          <a:srgbClr val="DADADA"/>
        </a:accent4>
        <a:accent5>
          <a:srgbClr val="B8BFD0"/>
        </a:accent5>
        <a:accent6>
          <a:srgbClr val="D10017"/>
        </a:accent6>
        <a:hlink>
          <a:srgbClr val="E7545C"/>
        </a:hlink>
        <a:folHlink>
          <a:srgbClr val="F0B7B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Psych Congress 2014.thmx</Template>
  <TotalTime>7984</TotalTime>
  <Words>2659</Words>
  <Application>Microsoft Macintosh PowerPoint</Application>
  <PresentationFormat>On-screen Show (4:3)</PresentationFormat>
  <Paragraphs>224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45" baseType="lpstr">
      <vt:lpstr>Arial</vt:lpstr>
      <vt:lpstr>Calibri</vt:lpstr>
      <vt:lpstr>Helvetica Neue</vt:lpstr>
      <vt:lpstr>Lucida Sans</vt:lpstr>
      <vt:lpstr>Lucida Sans Unicode</vt:lpstr>
      <vt:lpstr>Monotype Sorts</vt:lpstr>
      <vt:lpstr>Times</vt:lpstr>
      <vt:lpstr>Times New Roman</vt:lpstr>
      <vt:lpstr>Verdana</vt:lpstr>
      <vt:lpstr>Wingdings</vt:lpstr>
      <vt:lpstr>Wingdings 2</vt:lpstr>
      <vt:lpstr>Wingdings 3</vt:lpstr>
      <vt:lpstr>4_red and white master 222</vt:lpstr>
      <vt:lpstr>5_red and white master 222</vt:lpstr>
      <vt:lpstr>1_Office Theme</vt:lpstr>
      <vt:lpstr>Office Theme</vt:lpstr>
      <vt:lpstr>ucsf blue</vt:lpstr>
      <vt:lpstr>Concourse</vt:lpstr>
      <vt:lpstr>6_red and white master 222</vt:lpstr>
      <vt:lpstr>PowerPoint Presentation</vt:lpstr>
      <vt:lpstr>Faculty Disclosure</vt:lpstr>
      <vt:lpstr>Learning Objectives</vt:lpstr>
      <vt:lpstr>Model for Autism Etiology</vt:lpstr>
      <vt:lpstr>Translating from “Terroir”: Model  Epigenetic Layer to Targeted Treatment</vt:lpstr>
      <vt:lpstr>Level-Based Interventions</vt:lpstr>
      <vt:lpstr>ADHD and ASD</vt:lpstr>
      <vt:lpstr>Stimulants and ASD</vt:lpstr>
      <vt:lpstr>Alpha-2 Adrenergic Agonists</vt:lpstr>
      <vt:lpstr>Restricted Repetitive Behaviors and Inhibitory Control in ASD across the Lifespan</vt:lpstr>
      <vt:lpstr>Depressive Symptom Trajectories in ASD</vt:lpstr>
      <vt:lpstr>Suicide and ASD</vt:lpstr>
      <vt:lpstr>SSRIs and Autism</vt:lpstr>
      <vt:lpstr>Psychotic Disorder and  Bipolar Disorder in ASD</vt:lpstr>
      <vt:lpstr> Disruptive Mood Dysregulation Syndrome (DMDD)  </vt:lpstr>
      <vt:lpstr>Antipsychotics and ASD</vt:lpstr>
      <vt:lpstr>Summary of Conventional  Medications for Autism (Level 2)</vt:lpstr>
      <vt:lpstr>PowerPoint Presentation</vt:lpstr>
      <vt:lpstr>PowerPoint Presentation</vt:lpstr>
      <vt:lpstr>Gene-Environment Interactions and Epigenetic Processes  (Level 2)</vt:lpstr>
      <vt:lpstr>A New Paradigm (Grade C Mod)</vt:lpstr>
      <vt:lpstr>Targeting Shared Mechanisms</vt:lpstr>
      <vt:lpstr>Targeting Shared Mechanisms</vt:lpstr>
      <vt:lpstr>Metabolic/Amino Acids/Nutrient</vt:lpstr>
      <vt:lpstr>Other Considerations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2015 Psych Congress PowerPoint Template</dc:title>
  <dc:creator>Jessica Steuerman</dc:creator>
  <cp:lastModifiedBy>Hendren, Robert</cp:lastModifiedBy>
  <cp:revision>231</cp:revision>
  <cp:lastPrinted>2016-02-09T23:47:24Z</cp:lastPrinted>
  <dcterms:created xsi:type="dcterms:W3CDTF">2014-09-04T14:18:28Z</dcterms:created>
  <dcterms:modified xsi:type="dcterms:W3CDTF">2021-04-26T14:47:54Z</dcterms:modified>
</cp:coreProperties>
</file>