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4"/>
  </p:sldMasterIdLst>
  <p:notesMasterIdLst>
    <p:notesMasterId r:id="rId54"/>
  </p:notesMasterIdLst>
  <p:sldIdLst>
    <p:sldId id="287" r:id="rId5"/>
    <p:sldId id="337" r:id="rId6"/>
    <p:sldId id="341" r:id="rId7"/>
    <p:sldId id="344" r:id="rId8"/>
    <p:sldId id="342" r:id="rId9"/>
    <p:sldId id="262" r:id="rId10"/>
    <p:sldId id="288" r:id="rId11"/>
    <p:sldId id="291" r:id="rId12"/>
    <p:sldId id="339" r:id="rId13"/>
    <p:sldId id="343" r:id="rId14"/>
    <p:sldId id="293" r:id="rId15"/>
    <p:sldId id="290" r:id="rId16"/>
    <p:sldId id="349" r:id="rId17"/>
    <p:sldId id="350" r:id="rId18"/>
    <p:sldId id="340" r:id="rId19"/>
    <p:sldId id="351" r:id="rId20"/>
    <p:sldId id="352" r:id="rId21"/>
    <p:sldId id="353" r:id="rId22"/>
    <p:sldId id="347" r:id="rId23"/>
    <p:sldId id="356" r:id="rId24"/>
    <p:sldId id="357" r:id="rId25"/>
    <p:sldId id="292" r:id="rId26"/>
    <p:sldId id="354" r:id="rId27"/>
    <p:sldId id="355" r:id="rId28"/>
    <p:sldId id="363" r:id="rId29"/>
    <p:sldId id="298" r:id="rId30"/>
    <p:sldId id="295" r:id="rId31"/>
    <p:sldId id="297" r:id="rId32"/>
    <p:sldId id="296" r:id="rId33"/>
    <p:sldId id="336" r:id="rId34"/>
    <p:sldId id="348" r:id="rId35"/>
    <p:sldId id="358" r:id="rId36"/>
    <p:sldId id="377" r:id="rId37"/>
    <p:sldId id="361" r:id="rId38"/>
    <p:sldId id="376" r:id="rId39"/>
    <p:sldId id="365" r:id="rId40"/>
    <p:sldId id="375" r:id="rId41"/>
    <p:sldId id="360" r:id="rId42"/>
    <p:sldId id="362" r:id="rId43"/>
    <p:sldId id="379" r:id="rId44"/>
    <p:sldId id="368" r:id="rId45"/>
    <p:sldId id="367" r:id="rId46"/>
    <p:sldId id="369" r:id="rId47"/>
    <p:sldId id="370" r:id="rId48"/>
    <p:sldId id="372" r:id="rId49"/>
    <p:sldId id="373" r:id="rId50"/>
    <p:sldId id="371" r:id="rId51"/>
    <p:sldId id="374" r:id="rId52"/>
    <p:sldId id="378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352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4837" autoAdjust="0"/>
    <p:restoredTop sz="94660"/>
  </p:normalViewPr>
  <p:slideViewPr>
    <p:cSldViewPr>
      <p:cViewPr varScale="1">
        <p:scale>
          <a:sx n="125" d="100"/>
          <a:sy n="125" d="100"/>
        </p:scale>
        <p:origin x="81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0E18E2-8F09-0C42-8876-56342C46CE18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6D685-7C62-DB49-AF39-B414D4506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077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6D685-7C62-DB49-AF39-B414D450627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2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op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528_PowerPointTempUpdateDecember2016_Institute_M1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676400" y="76200"/>
            <a:ext cx="5791200" cy="457200"/>
          </a:xfrm>
        </p:spPr>
        <p:txBody>
          <a:bodyPr>
            <a:noAutofit/>
          </a:bodyPr>
          <a:lstStyle>
            <a:lvl1pPr marL="0" indent="0" algn="ctr">
              <a:buNone/>
              <a:defRPr sz="1500" b="1" i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1400" b="1" i="0">
                <a:latin typeface="Arial"/>
                <a:cs typeface="Arial"/>
              </a:defRPr>
            </a:lvl2pPr>
            <a:lvl3pPr>
              <a:defRPr sz="1400" b="1" i="0">
                <a:latin typeface="Arial"/>
                <a:cs typeface="Arial"/>
              </a:defRPr>
            </a:lvl3pPr>
            <a:lvl4pPr>
              <a:defRPr sz="1400" b="1" i="0">
                <a:latin typeface="Arial"/>
                <a:cs typeface="Arial"/>
              </a:defRPr>
            </a:lvl4pPr>
            <a:lvl5pPr>
              <a:defRPr sz="1400" b="1" i="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219200" y="1905000"/>
            <a:ext cx="6858000" cy="3048000"/>
          </a:xfrm>
        </p:spPr>
        <p:txBody>
          <a:bodyPr>
            <a:noAutofit/>
          </a:bodyPr>
          <a:lstStyle>
            <a:lvl1pPr marL="0" indent="0" algn="ctr">
              <a:buNone/>
              <a:defRPr sz="6000" b="1" i="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b="1" i="0">
                <a:latin typeface="Arial"/>
                <a:cs typeface="Arial"/>
              </a:defRPr>
            </a:lvl2pPr>
            <a:lvl3pPr marL="914400" indent="0" algn="ctr">
              <a:buNone/>
              <a:defRPr b="1" i="0">
                <a:latin typeface="Arial"/>
                <a:cs typeface="Arial"/>
              </a:defRPr>
            </a:lvl3pPr>
            <a:lvl4pPr marL="1371600" indent="0" algn="ctr">
              <a:buNone/>
              <a:defRPr b="1" i="0">
                <a:latin typeface="Arial"/>
                <a:cs typeface="Arial"/>
              </a:defRPr>
            </a:lvl4pPr>
            <a:lvl5pPr marL="1828800" indent="0" algn="ctr">
              <a:buNone/>
              <a:defRPr b="1" i="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436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op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528_PowerPointTempUpdateDecember2016_Institute_M119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02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op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528_PowerPointTempUpdateDecember2016_Institute_M120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11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optio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528_PowerPointTempUpdateDecember2016_Institute_M18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33400" y="1905000"/>
            <a:ext cx="2971800" cy="281940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000" b="1" i="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b="1" i="0">
                <a:latin typeface="Arial"/>
                <a:cs typeface="Arial"/>
              </a:defRPr>
            </a:lvl2pPr>
            <a:lvl3pPr marL="914400" indent="0" algn="ctr">
              <a:buNone/>
              <a:defRPr b="1" i="0">
                <a:latin typeface="Arial"/>
                <a:cs typeface="Arial"/>
              </a:defRPr>
            </a:lvl3pPr>
            <a:lvl4pPr marL="1371600" indent="0" algn="ctr">
              <a:buNone/>
              <a:defRPr b="1" i="0">
                <a:latin typeface="Arial"/>
                <a:cs typeface="Arial"/>
              </a:defRPr>
            </a:lvl4pPr>
            <a:lvl5pPr marL="1828800" indent="0" algn="ctr">
              <a:buNone/>
              <a:defRPr b="1" i="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</a:t>
            </a:r>
          </a:p>
          <a:p>
            <a:pPr lvl="0"/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676400" y="76200"/>
            <a:ext cx="5791200" cy="457200"/>
          </a:xfrm>
        </p:spPr>
        <p:txBody>
          <a:bodyPr>
            <a:noAutofit/>
          </a:bodyPr>
          <a:lstStyle>
            <a:lvl1pPr marL="0" indent="0" algn="ctr">
              <a:buNone/>
              <a:defRPr sz="1500" b="1" i="0">
                <a:solidFill>
                  <a:srgbClr val="000000"/>
                </a:solidFill>
                <a:latin typeface="Arial"/>
                <a:cs typeface="Arial"/>
              </a:defRPr>
            </a:lvl1pPr>
            <a:lvl2pPr>
              <a:defRPr sz="1400" b="1" i="0">
                <a:latin typeface="Arial"/>
                <a:cs typeface="Arial"/>
              </a:defRPr>
            </a:lvl2pPr>
            <a:lvl3pPr>
              <a:defRPr sz="1400" b="1" i="0">
                <a:latin typeface="Arial"/>
                <a:cs typeface="Arial"/>
              </a:defRPr>
            </a:lvl3pPr>
            <a:lvl4pPr>
              <a:defRPr sz="1400" b="1" i="0">
                <a:latin typeface="Arial"/>
                <a:cs typeface="Arial"/>
              </a:defRPr>
            </a:lvl4pPr>
            <a:lvl5pPr>
              <a:defRPr sz="1400" b="1" i="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1144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option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528_PowerPointTempUpdateDecember2016_Institute_M110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143000" y="762000"/>
            <a:ext cx="6858000" cy="114300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000" b="1" i="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b="1" i="0">
                <a:latin typeface="Arial"/>
                <a:cs typeface="Arial"/>
              </a:defRPr>
            </a:lvl2pPr>
            <a:lvl3pPr marL="914400" indent="0" algn="ctr">
              <a:buNone/>
              <a:defRPr b="1" i="0">
                <a:latin typeface="Arial"/>
                <a:cs typeface="Arial"/>
              </a:defRPr>
            </a:lvl3pPr>
            <a:lvl4pPr marL="1371600" indent="0" algn="ctr">
              <a:buNone/>
              <a:defRPr b="1" i="0">
                <a:latin typeface="Arial"/>
                <a:cs typeface="Arial"/>
              </a:defRPr>
            </a:lvl4pPr>
            <a:lvl5pPr marL="1828800" indent="0" algn="ctr">
              <a:buNone/>
              <a:defRPr b="1" i="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</a:t>
            </a:r>
          </a:p>
          <a:p>
            <a:pPr lvl="0"/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676400" y="76200"/>
            <a:ext cx="5791200" cy="457200"/>
          </a:xfrm>
        </p:spPr>
        <p:txBody>
          <a:bodyPr>
            <a:noAutofit/>
          </a:bodyPr>
          <a:lstStyle>
            <a:lvl1pPr marL="0" indent="0" algn="ctr">
              <a:buNone/>
              <a:defRPr sz="1500" b="1" i="0">
                <a:solidFill>
                  <a:srgbClr val="000000"/>
                </a:solidFill>
                <a:latin typeface="Arial"/>
                <a:cs typeface="Arial"/>
              </a:defRPr>
            </a:lvl1pPr>
            <a:lvl2pPr>
              <a:defRPr sz="1400" b="1" i="0">
                <a:latin typeface="Arial"/>
                <a:cs typeface="Arial"/>
              </a:defRPr>
            </a:lvl2pPr>
            <a:lvl3pPr>
              <a:defRPr sz="1400" b="1" i="0">
                <a:latin typeface="Arial"/>
                <a:cs typeface="Arial"/>
              </a:defRPr>
            </a:lvl3pPr>
            <a:lvl4pPr>
              <a:defRPr sz="1400" b="1" i="0">
                <a:latin typeface="Arial"/>
                <a:cs typeface="Arial"/>
              </a:defRPr>
            </a:lvl4pPr>
            <a:lvl5pPr>
              <a:defRPr sz="1400" b="1" i="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8203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option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528_PowerPointTempUpdateDecember2016_Institute_M11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219200" y="838200"/>
            <a:ext cx="6858000" cy="137160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000" b="1" i="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b="1" i="0">
                <a:latin typeface="Arial"/>
                <a:cs typeface="Arial"/>
              </a:defRPr>
            </a:lvl2pPr>
            <a:lvl3pPr marL="914400" indent="0" algn="ctr">
              <a:buNone/>
              <a:defRPr b="1" i="0">
                <a:latin typeface="Arial"/>
                <a:cs typeface="Arial"/>
              </a:defRPr>
            </a:lvl3pPr>
            <a:lvl4pPr marL="1371600" indent="0" algn="ctr">
              <a:buNone/>
              <a:defRPr b="1" i="0">
                <a:latin typeface="Arial"/>
                <a:cs typeface="Arial"/>
              </a:defRPr>
            </a:lvl4pPr>
            <a:lvl5pPr marL="1828800" indent="0" algn="ctr">
              <a:buNone/>
              <a:defRPr b="1" i="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</a:t>
            </a:r>
          </a:p>
          <a:p>
            <a:pPr lvl="0"/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676400" y="76200"/>
            <a:ext cx="5791200" cy="457200"/>
          </a:xfrm>
        </p:spPr>
        <p:txBody>
          <a:bodyPr>
            <a:noAutofit/>
          </a:bodyPr>
          <a:lstStyle>
            <a:lvl1pPr marL="0" indent="0" algn="ctr">
              <a:buNone/>
              <a:defRPr sz="1500" b="1" i="0">
                <a:solidFill>
                  <a:srgbClr val="000000"/>
                </a:solidFill>
                <a:latin typeface="Arial"/>
                <a:cs typeface="Arial"/>
              </a:defRPr>
            </a:lvl1pPr>
            <a:lvl2pPr>
              <a:defRPr sz="1400" b="1" i="0">
                <a:latin typeface="Arial"/>
                <a:cs typeface="Arial"/>
              </a:defRPr>
            </a:lvl2pPr>
            <a:lvl3pPr>
              <a:defRPr sz="1400" b="1" i="0">
                <a:latin typeface="Arial"/>
                <a:cs typeface="Arial"/>
              </a:defRPr>
            </a:lvl3pPr>
            <a:lvl4pPr>
              <a:defRPr sz="1400" b="1" i="0">
                <a:latin typeface="Arial"/>
                <a:cs typeface="Arial"/>
              </a:defRPr>
            </a:lvl4pPr>
            <a:lvl5pPr>
              <a:defRPr sz="1400" b="1" i="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35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slide op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1872_PowerPointTempUpdateSummer2016_Institute_M18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33400" y="685800"/>
            <a:ext cx="7772400" cy="914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 i="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b="1" i="0">
                <a:latin typeface="Arial"/>
                <a:cs typeface="Arial"/>
              </a:defRPr>
            </a:lvl2pPr>
            <a:lvl3pPr marL="914400" indent="0" algn="ctr">
              <a:buNone/>
              <a:defRPr b="1" i="0">
                <a:latin typeface="Arial"/>
                <a:cs typeface="Arial"/>
              </a:defRPr>
            </a:lvl3pPr>
            <a:lvl4pPr marL="1371600" indent="0" algn="ctr">
              <a:buNone/>
              <a:defRPr b="1" i="0">
                <a:latin typeface="Arial"/>
                <a:cs typeface="Arial"/>
              </a:defRPr>
            </a:lvl4pPr>
            <a:lvl5pPr marL="1828800" indent="0" algn="ctr">
              <a:buNone/>
              <a:defRPr b="1" i="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</a:t>
            </a:r>
          </a:p>
          <a:p>
            <a:pPr lvl="0"/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629400" y="24975"/>
            <a:ext cx="2514600" cy="533400"/>
          </a:xfrm>
        </p:spPr>
        <p:txBody>
          <a:bodyPr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1400" b="1" i="0">
                <a:latin typeface="Arial"/>
                <a:cs typeface="Arial"/>
              </a:defRPr>
            </a:lvl2pPr>
            <a:lvl3pPr>
              <a:defRPr sz="1400" b="1" i="0">
                <a:latin typeface="Arial"/>
                <a:cs typeface="Arial"/>
              </a:defRPr>
            </a:lvl3pPr>
            <a:lvl4pPr>
              <a:defRPr sz="1400" b="1" i="0">
                <a:latin typeface="Arial"/>
                <a:cs typeface="Arial"/>
              </a:defRPr>
            </a:lvl4pPr>
            <a:lvl5pPr>
              <a:defRPr sz="1400" b="1" i="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33400" y="2057400"/>
            <a:ext cx="7543800" cy="3581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957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slide op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1872_PowerPointTempUpdateSummer2016_Institute_M19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33400" y="685800"/>
            <a:ext cx="7772400" cy="914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 i="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b="1" i="0">
                <a:latin typeface="Arial"/>
                <a:cs typeface="Arial"/>
              </a:defRPr>
            </a:lvl2pPr>
            <a:lvl3pPr marL="914400" indent="0" algn="ctr">
              <a:buNone/>
              <a:defRPr b="1" i="0">
                <a:latin typeface="Arial"/>
                <a:cs typeface="Arial"/>
              </a:defRPr>
            </a:lvl3pPr>
            <a:lvl4pPr marL="1371600" indent="0" algn="ctr">
              <a:buNone/>
              <a:defRPr b="1" i="0">
                <a:latin typeface="Arial"/>
                <a:cs typeface="Arial"/>
              </a:defRPr>
            </a:lvl4pPr>
            <a:lvl5pPr marL="1828800" indent="0" algn="ctr">
              <a:buNone/>
              <a:defRPr b="1" i="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</a:t>
            </a:r>
          </a:p>
          <a:p>
            <a:pPr lvl="0"/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533400" y="2057400"/>
            <a:ext cx="7772400" cy="4038600"/>
          </a:xfrm>
        </p:spPr>
        <p:txBody>
          <a:bodyPr>
            <a:normAutofit/>
          </a:bodyPr>
          <a:lstStyle>
            <a:lvl1pPr>
              <a:defRPr sz="2200">
                <a:latin typeface="Arial"/>
                <a:cs typeface="Arial"/>
              </a:defRPr>
            </a:lvl1pPr>
            <a:lvl2pPr>
              <a:defRPr sz="2200">
                <a:latin typeface="Arial"/>
                <a:cs typeface="Arial"/>
              </a:defRPr>
            </a:lvl2pPr>
            <a:lvl3pPr>
              <a:defRPr sz="2200">
                <a:latin typeface="Arial"/>
                <a:cs typeface="Arial"/>
              </a:defRPr>
            </a:lvl3pPr>
            <a:lvl4pPr>
              <a:defRPr sz="2200">
                <a:latin typeface="Arial"/>
                <a:cs typeface="Arial"/>
              </a:defRPr>
            </a:lvl4pPr>
            <a:lvl5pPr>
              <a:defRPr sz="22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629400" y="24975"/>
            <a:ext cx="2514600" cy="533400"/>
          </a:xfrm>
        </p:spPr>
        <p:txBody>
          <a:bodyPr>
            <a:noAutofit/>
          </a:bodyPr>
          <a:lstStyle>
            <a:lvl1pPr marL="0" indent="0" algn="ctr">
              <a:buNone/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sz="1400" b="1" i="0">
                <a:latin typeface="Arial"/>
                <a:cs typeface="Arial"/>
              </a:defRPr>
            </a:lvl2pPr>
            <a:lvl3pPr>
              <a:defRPr sz="1400" b="1" i="0">
                <a:latin typeface="Arial"/>
                <a:cs typeface="Arial"/>
              </a:defRPr>
            </a:lvl3pPr>
            <a:lvl4pPr>
              <a:defRPr sz="1400" b="1" i="0">
                <a:latin typeface="Arial"/>
                <a:cs typeface="Arial"/>
              </a:defRPr>
            </a:lvl4pPr>
            <a:lvl5pPr>
              <a:defRPr sz="1400" b="1" i="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0416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 op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1872_PowerPointTempUpdateSummer2016_Institute_M110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33400" y="381000"/>
            <a:ext cx="7772400" cy="914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b="1" i="0">
                <a:latin typeface="Arial"/>
                <a:cs typeface="Arial"/>
              </a:defRPr>
            </a:lvl2pPr>
            <a:lvl3pPr marL="914400" indent="0" algn="ctr">
              <a:buNone/>
              <a:defRPr b="1" i="0">
                <a:latin typeface="Arial"/>
                <a:cs typeface="Arial"/>
              </a:defRPr>
            </a:lvl3pPr>
            <a:lvl4pPr marL="1371600" indent="0" algn="ctr">
              <a:buNone/>
              <a:defRPr b="1" i="0">
                <a:latin typeface="Arial"/>
                <a:cs typeface="Arial"/>
              </a:defRPr>
            </a:lvl4pPr>
            <a:lvl5pPr marL="1828800" indent="0" algn="ctr">
              <a:buNone/>
              <a:defRPr b="1" i="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</a:t>
            </a:r>
          </a:p>
          <a:p>
            <a:pPr lvl="0"/>
            <a:endParaRPr lang="en-US" dirty="0"/>
          </a:p>
        </p:txBody>
      </p:sp>
      <p:sp>
        <p:nvSpPr>
          <p:cNvPr id="7" name="Content Placeholder 9"/>
          <p:cNvSpPr>
            <a:spLocks noGrp="1"/>
          </p:cNvSpPr>
          <p:nvPr>
            <p:ph sz="quarter" idx="12"/>
          </p:nvPr>
        </p:nvSpPr>
        <p:spPr>
          <a:xfrm>
            <a:off x="533400" y="1600200"/>
            <a:ext cx="7848600" cy="41910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629400" y="24975"/>
            <a:ext cx="2514600" cy="533400"/>
          </a:xfrm>
        </p:spPr>
        <p:txBody>
          <a:bodyPr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1400" b="1" i="0">
                <a:latin typeface="Arial"/>
                <a:cs typeface="Arial"/>
              </a:defRPr>
            </a:lvl2pPr>
            <a:lvl3pPr>
              <a:defRPr sz="1400" b="1" i="0">
                <a:latin typeface="Arial"/>
                <a:cs typeface="Arial"/>
              </a:defRPr>
            </a:lvl3pPr>
            <a:lvl4pPr>
              <a:defRPr sz="1400" b="1" i="0">
                <a:latin typeface="Arial"/>
                <a:cs typeface="Arial"/>
              </a:defRPr>
            </a:lvl4pPr>
            <a:lvl5pPr>
              <a:defRPr sz="1400" b="1" i="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9006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 option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528_PowerPointTempUpdateDecember2016_Institute_M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211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Slide option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1872_PowerPointTempUpdateSummer2016_Institute_M1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077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615A2-A06C-4DFA-B3F3-CA6E0EB597B5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363C3-9A35-4C7D-A51B-158721399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24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19" r:id="rId5"/>
    <p:sldLayoutId id="2147483820" r:id="rId6"/>
    <p:sldLayoutId id="2147483835" r:id="rId7"/>
    <p:sldLayoutId id="2147483827" r:id="rId8"/>
    <p:sldLayoutId id="2147483834" r:id="rId9"/>
    <p:sldLayoutId id="2147483833" r:id="rId10"/>
    <p:sldLayoutId id="214748384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Functional_analysis_(psychology)" TargetMode="Externa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600" b="0" dirty="0"/>
              <a:t>Psychiatric Mental Health Program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81000" y="1295400"/>
            <a:ext cx="8077200" cy="4267200"/>
          </a:xfrm>
        </p:spPr>
        <p:txBody>
          <a:bodyPr/>
          <a:lstStyle/>
          <a:p>
            <a:pPr algn="l"/>
            <a:r>
              <a:rPr lang="en-US" sz="4400" b="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US" sz="44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4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	Challenging Behaviors in Autism 					</a:t>
            </a: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(but not exclusive to ASD). </a:t>
            </a:r>
          </a:p>
          <a:p>
            <a:pPr algn="l"/>
            <a:endParaRPr lang="en-US" sz="4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1200" b="0" dirty="0"/>
              <a:t>Carmen Lopez-Arvizu, </a:t>
            </a:r>
            <a:r>
              <a:rPr lang="en-US" sz="1200" b="0" dirty="0" smtClean="0"/>
              <a:t>MD</a:t>
            </a:r>
          </a:p>
          <a:p>
            <a:pPr algn="l"/>
            <a:r>
              <a:rPr lang="en-US" sz="1200" b="0" dirty="0"/>
              <a:t>Neurodevelopmental Consultation </a:t>
            </a:r>
            <a:r>
              <a:rPr lang="en-US" sz="1200" b="0" dirty="0" smtClean="0"/>
              <a:t>Clinic</a:t>
            </a:r>
            <a:endParaRPr lang="en-US" sz="1200" b="0" dirty="0"/>
          </a:p>
          <a:p>
            <a:pPr algn="l"/>
            <a:r>
              <a:rPr lang="en-US" sz="1200" b="0" dirty="0"/>
              <a:t>Medical Director </a:t>
            </a:r>
            <a:r>
              <a:rPr lang="en-US" sz="1200" b="0" dirty="0" smtClean="0"/>
              <a:t>of Psychiatric Mental Health Program at </a:t>
            </a:r>
            <a:r>
              <a:rPr lang="en-US" sz="1200" b="0" dirty="0"/>
              <a:t>Kennedy Krieger </a:t>
            </a:r>
            <a:r>
              <a:rPr lang="en-US" sz="1200" b="0" dirty="0" smtClean="0"/>
              <a:t>Institute</a:t>
            </a:r>
          </a:p>
          <a:p>
            <a:pPr algn="l"/>
            <a:r>
              <a:rPr lang="en-US" sz="1200" b="0" dirty="0" smtClean="0"/>
              <a:t>Current President of Medical Staff at Kennedy Krieger Institute</a:t>
            </a:r>
          </a:p>
          <a:p>
            <a:pPr algn="l"/>
            <a:r>
              <a:rPr lang="en-US" sz="1200" b="0" dirty="0" smtClean="0"/>
              <a:t>Member </a:t>
            </a:r>
            <a:r>
              <a:rPr lang="en-US" sz="1200" b="0" dirty="0"/>
              <a:t>of </a:t>
            </a:r>
            <a:r>
              <a:rPr lang="en-US" sz="1200" b="0" dirty="0" smtClean="0"/>
              <a:t>the EDI </a:t>
            </a:r>
            <a:r>
              <a:rPr lang="en-US" sz="1200" b="0" dirty="0"/>
              <a:t>Council (called IDEAS: Inclusion Diversity Equity Anti-isms and Social </a:t>
            </a:r>
            <a:r>
              <a:rPr lang="en-US" sz="1200" b="0" dirty="0" smtClean="0"/>
              <a:t>Justice)  </a:t>
            </a:r>
          </a:p>
          <a:p>
            <a:pPr algn="l"/>
            <a:r>
              <a:rPr lang="en-US" sz="1200" b="0" dirty="0" smtClean="0"/>
              <a:t>Office </a:t>
            </a:r>
            <a:r>
              <a:rPr lang="en-US" sz="1200" b="0" dirty="0"/>
              <a:t>for Health, Equity, Inclusion, and </a:t>
            </a:r>
            <a:r>
              <a:rPr lang="en-US" sz="1200" b="0" dirty="0" smtClean="0"/>
              <a:t>Diversity</a:t>
            </a:r>
            <a:r>
              <a:rPr lang="en-US" sz="1200" b="0" dirty="0"/>
              <a:t> </a:t>
            </a:r>
            <a:r>
              <a:rPr lang="en-US" sz="1200" b="0" dirty="0" smtClean="0"/>
              <a:t>at Kennedy </a:t>
            </a:r>
            <a:r>
              <a:rPr lang="en-US" sz="1200" b="0" dirty="0" err="1" smtClean="0"/>
              <a:t>Kriger</a:t>
            </a:r>
            <a:r>
              <a:rPr lang="en-US" sz="1200" b="0" dirty="0" smtClean="0"/>
              <a:t> Institute. </a:t>
            </a:r>
          </a:p>
          <a:p>
            <a:pPr algn="l"/>
            <a:r>
              <a:rPr lang="en-US" sz="1200" b="0" dirty="0"/>
              <a:t>Assistant Professor of Psychiatry</a:t>
            </a:r>
          </a:p>
          <a:p>
            <a:pPr algn="l"/>
            <a:r>
              <a:rPr lang="en-US" sz="1200" b="0" dirty="0"/>
              <a:t>Johns Hopkins School of Medicine</a:t>
            </a:r>
          </a:p>
          <a:p>
            <a:pPr algn="l"/>
            <a:endParaRPr lang="en-US" sz="1200" b="0" dirty="0"/>
          </a:p>
          <a:p>
            <a:pPr lvl="0" algn="l"/>
            <a:endParaRPr lang="en-US" sz="2400" b="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81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Who are we talking about today?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1943100" y="1600200"/>
            <a:ext cx="5029200" cy="41910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0" dirty="0" smtClean="0"/>
              <a:t>Who is our focus today? 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85522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Challenging Behaviors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“Challenging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behavior" is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often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(not always) a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reaction to the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environment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that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services (school, stores)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others (families)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create around people with developmental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disabilities. 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Most common are communication difficulties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58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And…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Before thinking about how to “treat”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challenging behaviors,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we need to ask why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they are there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26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Case #1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10 y/o with ASD, hearing and vision impairment, non-ambulatory. Severe to profound ID (genetic syndrome). </a:t>
            </a:r>
          </a:p>
          <a:p>
            <a:r>
              <a:rPr lang="en-US" dirty="0" smtClean="0"/>
              <a:t>CC: “She is disruptive in class and not able to participate in learning”….</a:t>
            </a:r>
          </a:p>
        </p:txBody>
      </p:sp>
    </p:spTree>
    <p:extLst>
      <p:ext uri="{BB962C8B-B14F-4D97-AF65-F5344CB8AC3E}">
        <p14:creationId xmlns:p14="http://schemas.microsoft.com/office/powerpoint/2010/main" val="252643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Case #1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What: </a:t>
            </a:r>
          </a:p>
          <a:p>
            <a:pPr lvl="1"/>
            <a:r>
              <a:rPr lang="en-US" dirty="0" smtClean="0"/>
              <a:t>She “flip-flops” on the floor, smiling, looking up to the ceiling. </a:t>
            </a:r>
          </a:p>
          <a:p>
            <a:r>
              <a:rPr lang="en-US" dirty="0" smtClean="0"/>
              <a:t>When: </a:t>
            </a:r>
          </a:p>
          <a:p>
            <a:pPr lvl="1"/>
            <a:r>
              <a:rPr lang="en-US" dirty="0" smtClean="0"/>
              <a:t>in class during circle time.</a:t>
            </a:r>
          </a:p>
          <a:p>
            <a:r>
              <a:rPr lang="en-US" dirty="0" smtClean="0"/>
              <a:t>What do you do?: </a:t>
            </a:r>
          </a:p>
          <a:p>
            <a:pPr lvl="1"/>
            <a:r>
              <a:rPr lang="en-US" dirty="0" smtClean="0"/>
              <a:t>“we talk to her”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7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Environmental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Noise</a:t>
            </a:r>
          </a:p>
          <a:p>
            <a:r>
              <a:rPr lang="en-US" dirty="0" smtClean="0"/>
              <a:t>Lights</a:t>
            </a:r>
          </a:p>
          <a:p>
            <a:r>
              <a:rPr lang="en-US" dirty="0" smtClean="0"/>
              <a:t>Heights</a:t>
            </a:r>
          </a:p>
          <a:p>
            <a:r>
              <a:rPr lang="en-US" dirty="0" smtClean="0"/>
              <a:t>Speed</a:t>
            </a:r>
          </a:p>
          <a:p>
            <a:endParaRPr lang="en-US" dirty="0"/>
          </a:p>
          <a:p>
            <a:r>
              <a:rPr lang="en-US" dirty="0" smtClean="0"/>
              <a:t>Or worst: all. </a:t>
            </a:r>
          </a:p>
          <a:p>
            <a:r>
              <a:rPr lang="en-US" dirty="0" smtClean="0"/>
              <a:t>Let’s go to the July 4</a:t>
            </a:r>
            <a:r>
              <a:rPr lang="en-US" baseline="30000" dirty="0" smtClean="0"/>
              <a:t>th</a:t>
            </a:r>
            <a:r>
              <a:rPr lang="en-US" dirty="0" smtClean="0"/>
              <a:t> fireworks to the DC Mall….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18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Case #1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My Intervention:</a:t>
            </a:r>
          </a:p>
          <a:p>
            <a:pPr lvl="1">
              <a:buFontTx/>
              <a:buChar char="-"/>
            </a:pPr>
            <a:r>
              <a:rPr lang="en-US" dirty="0" smtClean="0"/>
              <a:t>“disruptive”</a:t>
            </a:r>
          </a:p>
          <a:p>
            <a:pPr lvl="1">
              <a:buFontTx/>
              <a:buChar char="-"/>
            </a:pPr>
            <a:r>
              <a:rPr lang="en-US" dirty="0"/>
              <a:t> </a:t>
            </a:r>
            <a:r>
              <a:rPr lang="en-US" dirty="0" smtClean="0"/>
              <a:t>the why and when.</a:t>
            </a:r>
          </a:p>
          <a:p>
            <a:pPr lvl="1">
              <a:buFontTx/>
              <a:buChar char="-"/>
            </a:pPr>
            <a:r>
              <a:rPr lang="en-US" dirty="0" smtClean="0"/>
              <a:t>Sensory input.</a:t>
            </a:r>
          </a:p>
          <a:p>
            <a:pPr lvl="1">
              <a:buFontTx/>
              <a:buChar char="-"/>
            </a:pPr>
            <a:r>
              <a:rPr lang="en-US" dirty="0" smtClean="0"/>
              <a:t>Intervenor (works with blind students)</a:t>
            </a:r>
          </a:p>
          <a:p>
            <a:pPr lvl="1">
              <a:buFontTx/>
              <a:buChar char="-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9636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Case #2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12 y/o with seizure d/o, ID, static encephalopathy of unknown origin, ASD.</a:t>
            </a:r>
          </a:p>
          <a:p>
            <a:r>
              <a:rPr lang="en-US" dirty="0" smtClean="0"/>
              <a:t>Seen at ER for swollen face from self-punching.</a:t>
            </a:r>
          </a:p>
          <a:p>
            <a:r>
              <a:rPr lang="en-US" dirty="0" smtClean="0"/>
              <a:t>ER told mom “this is normal,” (because of his disability) and sent home.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23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Case #2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I saw him at the request of his PCP.</a:t>
            </a:r>
          </a:p>
          <a:p>
            <a:r>
              <a:rPr lang="en-US" dirty="0" smtClean="0"/>
              <a:t>First question: </a:t>
            </a:r>
          </a:p>
          <a:p>
            <a:pPr marL="0" indent="0">
              <a:buNone/>
            </a:pPr>
            <a:r>
              <a:rPr lang="en-US" dirty="0"/>
              <a:t> 	</a:t>
            </a:r>
            <a:r>
              <a:rPr lang="en-US" dirty="0" smtClean="0"/>
              <a:t>	Did anyone check his mouth??</a:t>
            </a:r>
          </a:p>
          <a:p>
            <a:r>
              <a:rPr lang="en-US" dirty="0" smtClean="0"/>
              <a:t>Answer: of course not…….</a:t>
            </a:r>
          </a:p>
          <a:p>
            <a:pPr marL="0" indent="0">
              <a:buNone/>
            </a:pPr>
            <a:r>
              <a:rPr lang="en-US" dirty="0" smtClean="0"/>
              <a:t>  		Dental Abscess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26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Physical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Don’t feel well</a:t>
            </a:r>
          </a:p>
          <a:p>
            <a:r>
              <a:rPr lang="en-US" dirty="0" smtClean="0"/>
              <a:t>Pain</a:t>
            </a:r>
          </a:p>
          <a:p>
            <a:r>
              <a:rPr lang="en-US" dirty="0" smtClean="0"/>
              <a:t>Tired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59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Faculty Disclosures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Grant funding from Governor’s office of Crime control and Prevention (Maryland). </a:t>
            </a:r>
          </a:p>
          <a:p>
            <a:r>
              <a:rPr lang="en-US" dirty="0" smtClean="0"/>
              <a:t>No other.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Case #3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 y/o with average cognitive functioning and ASD. </a:t>
            </a:r>
          </a:p>
          <a:p>
            <a:pPr lvl="1"/>
            <a:r>
              <a:rPr lang="en-US" dirty="0" smtClean="0"/>
              <a:t>Family going to amusement </a:t>
            </a:r>
            <a:r>
              <a:rPr lang="en-US" dirty="0"/>
              <a:t>p</a:t>
            </a:r>
            <a:r>
              <a:rPr lang="en-US" dirty="0" smtClean="0"/>
              <a:t>ark for Halloween. </a:t>
            </a:r>
            <a:endParaRPr lang="en-US" dirty="0"/>
          </a:p>
          <a:p>
            <a:pPr lvl="1"/>
            <a:r>
              <a:rPr lang="en-US" dirty="0" smtClean="0"/>
              <a:t>Refuses to get in the car. </a:t>
            </a:r>
          </a:p>
          <a:p>
            <a:pPr lvl="1"/>
            <a:r>
              <a:rPr lang="en-US" dirty="0" smtClean="0"/>
              <a:t>Throws her shoes at mom. </a:t>
            </a:r>
          </a:p>
          <a:p>
            <a:pPr lvl="1"/>
            <a:r>
              <a:rPr lang="en-US" dirty="0" smtClean="0"/>
              <a:t>Screams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86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Case #3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It is October (</a:t>
            </a:r>
            <a:r>
              <a:rPr lang="en-US" dirty="0" err="1" smtClean="0"/>
              <a:t>Monsterfest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They are going to Six Flags. </a:t>
            </a:r>
          </a:p>
          <a:p>
            <a:r>
              <a:rPr lang="en-US" dirty="0" smtClean="0"/>
              <a:t>Siblings are older and want to ride roller coasters.</a:t>
            </a:r>
          </a:p>
          <a:p>
            <a:r>
              <a:rPr lang="en-US" dirty="0" smtClean="0"/>
              <a:t>Totally get it!!!!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92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33400" y="896407"/>
            <a:ext cx="7772400" cy="914400"/>
          </a:xfrm>
        </p:spPr>
        <p:txBody>
          <a:bodyPr/>
          <a:lstStyle/>
          <a:p>
            <a:r>
              <a:rPr lang="en-US" dirty="0" smtClean="0"/>
              <a:t>Social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 am bored.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Attention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Communication Difficulties.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smtClean="0"/>
              <a:t>No, I don’t want to!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55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Case #4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10 y/o ASD</a:t>
            </a:r>
          </a:p>
          <a:p>
            <a:r>
              <a:rPr lang="en-US" dirty="0" smtClean="0"/>
              <a:t>Head-slapping</a:t>
            </a:r>
          </a:p>
          <a:p>
            <a:r>
              <a:rPr lang="en-US" dirty="0" smtClean="0"/>
              <a:t>Crying</a:t>
            </a:r>
          </a:p>
          <a:p>
            <a:r>
              <a:rPr lang="en-US" dirty="0" smtClean="0"/>
              <a:t>Reduced toy play</a:t>
            </a:r>
          </a:p>
          <a:p>
            <a:r>
              <a:rPr lang="en-US" dirty="0" smtClean="0"/>
              <a:t>Decreased talking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16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Case # 4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Hiding under chair at home and school </a:t>
            </a:r>
          </a:p>
          <a:p>
            <a:r>
              <a:rPr lang="en-US" dirty="0" smtClean="0"/>
              <a:t>Laying in bed</a:t>
            </a:r>
          </a:p>
          <a:p>
            <a:r>
              <a:rPr lang="en-US" dirty="0" smtClean="0"/>
              <a:t>Loss of appetite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90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Psychiatric Disorders.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Mental health problems (same thing)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Depression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Anxiety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Mood disorder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Psychosis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Trauma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Sleep disorder.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98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Psychiatric Disorder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Having a developmental disability does NOT exclude you from having a psychiatric disorder.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30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Comorbidities.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Co-occurring conditions in ASD: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epression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(affecting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2-30%)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ADHD (affecting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29-83%)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OCD (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1.8-81%)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nxiety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disorders (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2.9-35%)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Variable….is it because not all are diagnosed?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57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DSM-5 or DSM-ID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Depending on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intellectual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functioning it can be a more a bit more difficult to identify.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DSM-V (Diagnostic Statistical Manual of Mental Disorders)…not exactly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But DSM-ID-IV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- behind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current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times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  but better than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nothing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31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Both,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manuals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diagnostic GUIDES, and are not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set in stone.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Patients are people.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We don’t read the manual to have symptoms.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11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720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matters the most to me…..</a:t>
            </a:r>
            <a:endParaRPr lang="en-US" sz="7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What matters the most to me.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Neurodevelopmental Consultation </a:t>
            </a:r>
            <a:r>
              <a:rPr lang="en-US" dirty="0" smtClean="0">
                <a:solidFill>
                  <a:srgbClr val="FF0000"/>
                </a:solidFill>
              </a:rPr>
              <a:t>Clinic</a:t>
            </a:r>
            <a:r>
              <a:rPr lang="en-US" sz="2200" dirty="0"/>
              <a:t>.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Medical Director of Psychiatric Mental Health Program at Kennedy Krieger Institute</a:t>
            </a:r>
          </a:p>
          <a:p>
            <a:r>
              <a:rPr lang="en-US" dirty="0"/>
              <a:t>Current President of Medical Staff at Kennedy Krieger Institute</a:t>
            </a:r>
          </a:p>
          <a:p>
            <a:r>
              <a:rPr lang="en-US" dirty="0"/>
              <a:t>Member of the EDI Council (called IDEAS: Inclusion Diversity Equity Anti-isms and Social Justice)  </a:t>
            </a:r>
          </a:p>
          <a:p>
            <a:r>
              <a:rPr lang="en-US" dirty="0"/>
              <a:t>Office for Health, Equity, Inclusion, and Diversity at Kennedy </a:t>
            </a:r>
            <a:r>
              <a:rPr lang="en-US" dirty="0" smtClean="0"/>
              <a:t>Krieger </a:t>
            </a:r>
            <a:r>
              <a:rPr lang="en-US" dirty="0"/>
              <a:t>Institute. </a:t>
            </a:r>
          </a:p>
          <a:p>
            <a:r>
              <a:rPr lang="en-US" dirty="0"/>
              <a:t>Assistant Professor of </a:t>
            </a:r>
            <a:r>
              <a:rPr lang="en-US" dirty="0" smtClean="0"/>
              <a:t>Psychiatry, Johns </a:t>
            </a:r>
            <a:r>
              <a:rPr lang="en-US" dirty="0"/>
              <a:t>Hopkins School of Medicine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33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ASD by DSM-5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2118292" y="1600200"/>
            <a:ext cx="4602616" cy="41910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1371600" y="3886200"/>
            <a:ext cx="914400" cy="990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838200" y="4953000"/>
            <a:ext cx="1318192" cy="152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838200" y="5257800"/>
            <a:ext cx="1318192" cy="609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3858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Challenging behaviors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Happen all the time.</a:t>
            </a:r>
          </a:p>
          <a:p>
            <a:r>
              <a:rPr lang="en-US" dirty="0" smtClean="0"/>
              <a:t>Some are part of psychiatric comorbidities</a:t>
            </a:r>
          </a:p>
          <a:p>
            <a:r>
              <a:rPr lang="en-US" dirty="0" smtClean="0"/>
              <a:t>Some are not. </a:t>
            </a:r>
          </a:p>
          <a:p>
            <a:r>
              <a:rPr lang="en-US" dirty="0" smtClean="0"/>
              <a:t>How to treat?.....</a:t>
            </a:r>
          </a:p>
          <a:p>
            <a:r>
              <a:rPr lang="en-US" dirty="0" smtClean="0"/>
              <a:t>Coming up…..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77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When is not “just” a behavior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The first step on addressing this is to find out a possible cause of such behaviors.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35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Treatment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same is with treatment.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There are no recipes.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Treatment is decided extrapolated from the current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5802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Plan 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Non pharmacological options</a:t>
            </a:r>
          </a:p>
          <a:p>
            <a:r>
              <a:rPr lang="en-US" dirty="0"/>
              <a:t>IF possible. </a:t>
            </a:r>
            <a:endParaRPr lang="en-US" dirty="0" smtClean="0"/>
          </a:p>
          <a:p>
            <a:r>
              <a:rPr lang="en-US" dirty="0" smtClean="0"/>
              <a:t>Psychopharmacology should not be the first choice for challenging behaviors.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29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200" dirty="0" smtClean="0"/>
              <a:t>Plan B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18160" y="2057400"/>
            <a:ext cx="7543800" cy="35814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Can be a very effective second choice. 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Avoid </a:t>
            </a:r>
            <a:r>
              <a:rPr lang="en-US" dirty="0"/>
              <a:t>monotherapy, should always with combination treatment. Behavior therapy, parent training, etc.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64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first step on addressing this is to find out a possible cause of such behaviors.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That is where ABA comes in: what is the behavior and what is the function of it? </a:t>
            </a:r>
          </a:p>
          <a:p>
            <a:pPr lvl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 common principle in </a:t>
            </a: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behavior management is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looking for the message an individual is communicating through their challenging behavior: "All behavior has meaning". This is a core in the </a:t>
            </a: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  <a:hlinkClick r:id="rId2" tooltip="Functional analysis (psychology)"/>
              </a:rPr>
              <a:t>functional analysis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process (ABA). 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10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Is it ok for my child?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Always </a:t>
            </a:r>
            <a:r>
              <a:rPr lang="en-US" dirty="0" err="1" smtClean="0"/>
              <a:t>askd</a:t>
            </a:r>
            <a:r>
              <a:rPr lang="en-US" dirty="0" smtClean="0"/>
              <a:t>:</a:t>
            </a:r>
          </a:p>
          <a:p>
            <a:r>
              <a:rPr lang="en-US" dirty="0" smtClean="0"/>
              <a:t>What is the Side </a:t>
            </a:r>
            <a:r>
              <a:rPr lang="en-US" dirty="0"/>
              <a:t>effect profile?</a:t>
            </a:r>
          </a:p>
          <a:p>
            <a:endParaRPr lang="en-US" dirty="0"/>
          </a:p>
          <a:p>
            <a:r>
              <a:rPr lang="en-US" dirty="0"/>
              <a:t>Risk vs Benefit?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81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FDA approved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Age</a:t>
            </a:r>
          </a:p>
          <a:p>
            <a:r>
              <a:rPr lang="en-US" dirty="0" smtClean="0"/>
              <a:t>Indication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66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About Psychopharmacology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en-US" dirty="0" smtClean="0"/>
              <a:t>Psychopharmacology categories</a:t>
            </a:r>
          </a:p>
          <a:p>
            <a:pPr lvl="0"/>
            <a:r>
              <a:rPr lang="en-US" dirty="0" smtClean="0"/>
              <a:t>Indications</a:t>
            </a:r>
            <a:endParaRPr lang="en-US" dirty="0"/>
          </a:p>
          <a:p>
            <a:pPr lvl="0"/>
            <a:r>
              <a:rPr lang="en-US" dirty="0"/>
              <a:t>Side effect </a:t>
            </a:r>
            <a:r>
              <a:rPr lang="en-US" dirty="0" smtClean="0"/>
              <a:t>profile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33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Neurodevelopmental Consultation </a:t>
            </a:r>
            <a:r>
              <a:rPr lang="en-US" sz="2800" dirty="0" smtClean="0">
                <a:solidFill>
                  <a:schemeClr val="tx1"/>
                </a:solidFill>
              </a:rPr>
              <a:t>Clinic</a:t>
            </a:r>
            <a:endParaRPr lang="en-US" sz="2800" dirty="0">
              <a:solidFill>
                <a:srgbClr val="FF0000"/>
              </a:solidFill>
            </a:endParaRPr>
          </a:p>
          <a:p>
            <a:endParaRPr lang="en-US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Offers consultation to other professionals </a:t>
            </a:r>
          </a:p>
          <a:p>
            <a:r>
              <a:rPr lang="en-US" dirty="0" smtClean="0"/>
              <a:t>EVALUATE AND EDUCATE</a:t>
            </a:r>
          </a:p>
          <a:p>
            <a:r>
              <a:rPr lang="en-US" dirty="0" smtClean="0"/>
              <a:t>Chief complaint</a:t>
            </a:r>
          </a:p>
          <a:p>
            <a:pPr lvl="1"/>
            <a:r>
              <a:rPr lang="en-US" dirty="0" smtClean="0"/>
              <a:t>“behavior problem”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5692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ADHD Medications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Stimulants</a:t>
            </a:r>
          </a:p>
          <a:p>
            <a:pPr lvl="1"/>
            <a:r>
              <a:rPr lang="en-US" dirty="0" smtClean="0"/>
              <a:t>Methylphenidate</a:t>
            </a:r>
          </a:p>
          <a:p>
            <a:pPr lvl="1"/>
            <a:r>
              <a:rPr lang="en-US" dirty="0" smtClean="0"/>
              <a:t>Amphetamine salts</a:t>
            </a:r>
          </a:p>
          <a:p>
            <a:pPr lvl="2"/>
            <a:r>
              <a:rPr lang="en-US" sz="1000" dirty="0" smtClean="0"/>
              <a:t>(many brands and combinations of immediate release and extended release formulations)</a:t>
            </a:r>
          </a:p>
          <a:p>
            <a:r>
              <a:rPr lang="en-US" dirty="0" smtClean="0"/>
              <a:t>Non-Stimulant: </a:t>
            </a:r>
          </a:p>
          <a:p>
            <a:pPr lvl="1"/>
            <a:r>
              <a:rPr lang="en-US" dirty="0" smtClean="0"/>
              <a:t>Atomoxetine </a:t>
            </a:r>
            <a:r>
              <a:rPr lang="en-US" dirty="0"/>
              <a:t>(</a:t>
            </a:r>
            <a:r>
              <a:rPr lang="en-US" dirty="0" smtClean="0"/>
              <a:t>Strattera</a:t>
            </a:r>
            <a:r>
              <a:rPr lang="en-US" dirty="0"/>
              <a:t>®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0236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Antidepressants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Selective Serotonin Reuptake Inhibitors (SSRI)</a:t>
            </a:r>
            <a:endParaRPr lang="en-US" dirty="0"/>
          </a:p>
          <a:p>
            <a:r>
              <a:rPr lang="en-US" dirty="0"/>
              <a:t>Citalopram </a:t>
            </a:r>
            <a:r>
              <a:rPr lang="en-US" dirty="0" smtClean="0"/>
              <a:t>(Celexa</a:t>
            </a:r>
            <a:r>
              <a:rPr lang="en-US" dirty="0"/>
              <a:t>®) FDA approved in kids age 12 and above</a:t>
            </a:r>
          </a:p>
          <a:p>
            <a:r>
              <a:rPr lang="en-US" dirty="0"/>
              <a:t>Escitalopram (Lexapro®)</a:t>
            </a:r>
          </a:p>
          <a:p>
            <a:r>
              <a:rPr lang="en-US" dirty="0"/>
              <a:t>Fluoxetine (Prozac®) FDA approved in kids 7 and above.</a:t>
            </a:r>
          </a:p>
          <a:p>
            <a:r>
              <a:rPr lang="en-US" dirty="0"/>
              <a:t>Fluvoxamine </a:t>
            </a:r>
            <a:r>
              <a:rPr lang="en-US" dirty="0" smtClean="0"/>
              <a:t>(Luvox</a:t>
            </a:r>
            <a:r>
              <a:rPr lang="en-US" dirty="0"/>
              <a:t>®) FDA approved in kids 7 and above.</a:t>
            </a:r>
          </a:p>
          <a:p>
            <a:r>
              <a:rPr lang="en-US" dirty="0"/>
              <a:t>Paroxetine </a:t>
            </a:r>
            <a:r>
              <a:rPr lang="en-US" dirty="0" smtClean="0"/>
              <a:t>(Paxil</a:t>
            </a:r>
            <a:r>
              <a:rPr lang="en-US" dirty="0"/>
              <a:t>®)</a:t>
            </a:r>
          </a:p>
          <a:p>
            <a:r>
              <a:rPr lang="en-US" dirty="0"/>
              <a:t>Sertraline </a:t>
            </a:r>
            <a:r>
              <a:rPr lang="en-US" dirty="0" smtClean="0"/>
              <a:t>(Zoloft</a:t>
            </a:r>
            <a:r>
              <a:rPr lang="en-US" dirty="0"/>
              <a:t>®) FDA approved in kids 6 and above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2269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Antidepressants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Dopamine Reuptake Inhibitor (Norepinephrine NDRI)</a:t>
            </a:r>
            <a:endParaRPr lang="en-US" dirty="0"/>
          </a:p>
          <a:p>
            <a:r>
              <a:rPr lang="en-US" dirty="0"/>
              <a:t>Bupropion (Wellbutrin®)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Serotonin Norepinephrine Reuptake Inhibitor (SNRI)</a:t>
            </a:r>
            <a:endParaRPr lang="en-US" dirty="0"/>
          </a:p>
          <a:p>
            <a:r>
              <a:rPr lang="en-US" dirty="0"/>
              <a:t>Esvenlafaxine (Pristiq®)</a:t>
            </a:r>
          </a:p>
          <a:p>
            <a:r>
              <a:rPr lang="en-US" dirty="0"/>
              <a:t>Duloxetine (Cymbalta®)</a:t>
            </a:r>
          </a:p>
          <a:p>
            <a:r>
              <a:rPr lang="en-US" dirty="0"/>
              <a:t>Levomilnacipran (Fetzima®)</a:t>
            </a:r>
          </a:p>
          <a:p>
            <a:r>
              <a:rPr lang="en-US" dirty="0"/>
              <a:t>Venlafaxine (Effexor®)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95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Antidepressants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b="1" dirty="0"/>
              <a:t>Serotonin-2 Antagonists/Reuptake Inhibitors (SARI)</a:t>
            </a:r>
            <a:endParaRPr lang="en-US" dirty="0"/>
          </a:p>
          <a:p>
            <a:r>
              <a:rPr lang="en-US" dirty="0"/>
              <a:t>Trazodone (Desyrel®)</a:t>
            </a:r>
          </a:p>
          <a:p>
            <a:endParaRPr lang="en-US" dirty="0"/>
          </a:p>
          <a:p>
            <a:r>
              <a:rPr lang="en-US" b="1" dirty="0"/>
              <a:t>Noradrenergic/Specific Serotonergic Antidepressants (NaSSA)</a:t>
            </a:r>
          </a:p>
          <a:p>
            <a:r>
              <a:rPr lang="en-US" dirty="0"/>
              <a:t>Mirtazapine (Remeron®)</a:t>
            </a:r>
          </a:p>
          <a:p>
            <a:endParaRPr lang="en-US" dirty="0"/>
          </a:p>
          <a:p>
            <a:r>
              <a:rPr lang="en-US" b="1" dirty="0"/>
              <a:t>Tricyclic antidepressants</a:t>
            </a:r>
          </a:p>
          <a:p>
            <a:r>
              <a:rPr lang="en-US" dirty="0"/>
              <a:t>Amitriptyline (Elavil®)</a:t>
            </a:r>
          </a:p>
          <a:p>
            <a:r>
              <a:rPr lang="en-US" dirty="0"/>
              <a:t>Desipramine (normpramin®)</a:t>
            </a:r>
          </a:p>
          <a:p>
            <a:r>
              <a:rPr lang="en-US" dirty="0"/>
              <a:t>Doxepin</a:t>
            </a:r>
          </a:p>
          <a:p>
            <a:r>
              <a:rPr lang="en-US" dirty="0"/>
              <a:t>Imipramine (Tofranil®)</a:t>
            </a:r>
          </a:p>
          <a:p>
            <a:r>
              <a:rPr lang="en-US" dirty="0"/>
              <a:t>Notriptyline</a:t>
            </a:r>
          </a:p>
          <a:p>
            <a:r>
              <a:rPr lang="en-US" dirty="0"/>
              <a:t>Amoxapine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0035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Other agents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Alpha-2 Adrenergic Agonists</a:t>
            </a:r>
            <a:br>
              <a:rPr lang="en-US" dirty="0"/>
            </a:br>
            <a:r>
              <a:rPr lang="en-US" dirty="0"/>
              <a:t>Guanfacine (</a:t>
            </a:r>
            <a:r>
              <a:rPr lang="en-US" dirty="0" err="1"/>
              <a:t>Tenex</a:t>
            </a:r>
            <a:r>
              <a:rPr lang="en-US" dirty="0"/>
              <a:t> or </a:t>
            </a:r>
            <a:r>
              <a:rPr lang="en-US" dirty="0" err="1"/>
              <a:t>Intuniv</a:t>
            </a:r>
            <a:r>
              <a:rPr lang="en-US" dirty="0"/>
              <a:t>®)</a:t>
            </a:r>
          </a:p>
          <a:p>
            <a:r>
              <a:rPr lang="en-US" dirty="0"/>
              <a:t>Clonidine (</a:t>
            </a:r>
            <a:r>
              <a:rPr lang="en-US" dirty="0" err="1"/>
              <a:t>Kapvay</a:t>
            </a:r>
            <a:r>
              <a:rPr lang="en-US" dirty="0" smtClean="0"/>
              <a:t>®)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5066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Mood Stabilizers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(Anti-epileptic agents)</a:t>
            </a:r>
          </a:p>
          <a:p>
            <a:endParaRPr lang="en-US" dirty="0"/>
          </a:p>
          <a:p>
            <a:r>
              <a:rPr lang="en-US" dirty="0" err="1"/>
              <a:t>Valproic</a:t>
            </a:r>
            <a:r>
              <a:rPr lang="en-US" dirty="0"/>
              <a:t> acid (Depakote®)</a:t>
            </a:r>
          </a:p>
          <a:p>
            <a:r>
              <a:rPr lang="en-US" dirty="0"/>
              <a:t>Valproate (Depakote ER®)</a:t>
            </a:r>
          </a:p>
          <a:p>
            <a:r>
              <a:rPr lang="en-US" dirty="0"/>
              <a:t>Lamotrigine (</a:t>
            </a:r>
            <a:r>
              <a:rPr lang="en-US" dirty="0" err="1"/>
              <a:t>Lamictal</a:t>
            </a:r>
            <a:r>
              <a:rPr lang="en-US" dirty="0"/>
              <a:t>®)</a:t>
            </a:r>
          </a:p>
          <a:p>
            <a:r>
              <a:rPr lang="en-US" dirty="0"/>
              <a:t>Neurontin (Gabapentin®)</a:t>
            </a:r>
          </a:p>
          <a:p>
            <a:r>
              <a:rPr lang="en-US" dirty="0"/>
              <a:t>Carbamazepine (</a:t>
            </a:r>
            <a:r>
              <a:rPr lang="en-US" dirty="0" err="1"/>
              <a:t>Tegretol</a:t>
            </a:r>
            <a:r>
              <a:rPr lang="en-US" dirty="0"/>
              <a:t>®)</a:t>
            </a:r>
          </a:p>
          <a:p>
            <a:r>
              <a:rPr lang="en-US" dirty="0"/>
              <a:t>Oxcarbazepine (</a:t>
            </a:r>
            <a:r>
              <a:rPr lang="en-US" dirty="0" err="1"/>
              <a:t>Trileptal</a:t>
            </a:r>
            <a:r>
              <a:rPr lang="en-US" dirty="0"/>
              <a:t>®)</a:t>
            </a:r>
          </a:p>
          <a:p>
            <a:r>
              <a:rPr lang="en-US" dirty="0" err="1"/>
              <a:t>Topiramate</a:t>
            </a:r>
            <a:r>
              <a:rPr lang="en-US" dirty="0"/>
              <a:t> (Topamax®)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0682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Mood Stabilizers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Not all </a:t>
            </a:r>
            <a:r>
              <a:rPr lang="en-US" dirty="0" err="1"/>
              <a:t>antiseizure</a:t>
            </a:r>
            <a:r>
              <a:rPr lang="en-US" dirty="0"/>
              <a:t> meds have mood stabilizer properties.</a:t>
            </a:r>
          </a:p>
          <a:p>
            <a:endParaRPr lang="en-US" dirty="0"/>
          </a:p>
          <a:p>
            <a:r>
              <a:rPr lang="en-US" dirty="0"/>
              <a:t>NOT </a:t>
            </a:r>
            <a:r>
              <a:rPr lang="en-US" dirty="0" err="1"/>
              <a:t>Zonegram</a:t>
            </a:r>
            <a:r>
              <a:rPr lang="en-US" dirty="0"/>
              <a:t>=</a:t>
            </a:r>
            <a:r>
              <a:rPr lang="en-US" dirty="0" err="1"/>
              <a:t>Keppra</a:t>
            </a:r>
            <a:r>
              <a:rPr lang="en-US" dirty="0"/>
              <a:t>®</a:t>
            </a:r>
          </a:p>
          <a:p>
            <a:endParaRPr lang="en-US" dirty="0"/>
          </a:p>
          <a:p>
            <a:r>
              <a:rPr lang="en-US" dirty="0"/>
              <a:t>Other mood stabilizer: Lithium </a:t>
            </a:r>
            <a:r>
              <a:rPr lang="en-US" dirty="0" smtClean="0"/>
              <a:t>not an anti-seizure medication.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26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Antipsychotics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Risperdal ® (risperidone) FDA approved in kids</a:t>
            </a:r>
          </a:p>
          <a:p>
            <a:r>
              <a:rPr lang="en-US" dirty="0"/>
              <a:t>Fanapt® (</a:t>
            </a:r>
            <a:r>
              <a:rPr lang="en-US" dirty="0" err="1"/>
              <a:t>iloperidone</a:t>
            </a:r>
            <a:r>
              <a:rPr lang="en-US" dirty="0"/>
              <a:t>) </a:t>
            </a:r>
          </a:p>
          <a:p>
            <a:r>
              <a:rPr lang="en-US" dirty="0" err="1"/>
              <a:t>Invega</a:t>
            </a:r>
            <a:r>
              <a:rPr lang="en-US" dirty="0"/>
              <a:t>® (</a:t>
            </a:r>
            <a:r>
              <a:rPr lang="en-US" dirty="0" err="1"/>
              <a:t>paliperidone</a:t>
            </a:r>
            <a:r>
              <a:rPr lang="en-US" dirty="0"/>
              <a:t>) </a:t>
            </a:r>
          </a:p>
          <a:p>
            <a:r>
              <a:rPr lang="en-US" dirty="0"/>
              <a:t>Zyprexa® (olanzapine) </a:t>
            </a:r>
          </a:p>
          <a:p>
            <a:r>
              <a:rPr lang="en-US" dirty="0"/>
              <a:t>Seroquel® (quetiapine) </a:t>
            </a:r>
          </a:p>
          <a:p>
            <a:r>
              <a:rPr lang="en-US" dirty="0"/>
              <a:t>Geodon</a:t>
            </a:r>
            <a:r>
              <a:rPr lang="en-US" dirty="0" smtClean="0"/>
              <a:t>®</a:t>
            </a:r>
            <a:r>
              <a:rPr lang="en-US" dirty="0"/>
              <a:t>®</a:t>
            </a:r>
            <a:r>
              <a:rPr lang="en-US" dirty="0" smtClean="0"/>
              <a:t> </a:t>
            </a:r>
            <a:r>
              <a:rPr lang="en-US" dirty="0"/>
              <a:t>(ziprasidone) </a:t>
            </a:r>
          </a:p>
          <a:p>
            <a:r>
              <a:rPr lang="en-US" dirty="0" err="1"/>
              <a:t>Clozaril</a:t>
            </a:r>
            <a:r>
              <a:rPr lang="en-US" dirty="0"/>
              <a:t> (clozapine) </a:t>
            </a:r>
          </a:p>
          <a:p>
            <a:r>
              <a:rPr lang="en-US" dirty="0" err="1"/>
              <a:t>Abilify</a:t>
            </a:r>
            <a:r>
              <a:rPr lang="en-US" dirty="0"/>
              <a:t>® (aripiprazole) FDA approved in kids</a:t>
            </a:r>
          </a:p>
          <a:p>
            <a:r>
              <a:rPr lang="en-US" dirty="0" err="1"/>
              <a:t>Saphris</a:t>
            </a:r>
            <a:r>
              <a:rPr lang="en-US" dirty="0"/>
              <a:t>® (</a:t>
            </a:r>
            <a:r>
              <a:rPr lang="en-US" dirty="0" err="1"/>
              <a:t>Asenapine</a:t>
            </a:r>
            <a:r>
              <a:rPr lang="en-US" dirty="0"/>
              <a:t>) </a:t>
            </a:r>
          </a:p>
          <a:p>
            <a:r>
              <a:rPr lang="en-US" dirty="0" err="1"/>
              <a:t>Latuda</a:t>
            </a:r>
            <a:r>
              <a:rPr lang="en-US" dirty="0"/>
              <a:t>® (</a:t>
            </a:r>
            <a:r>
              <a:rPr lang="en-US" dirty="0" err="1"/>
              <a:t>lurasidone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5460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Benzodiazepines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1900" dirty="0"/>
              <a:t>A</a:t>
            </a:r>
            <a:r>
              <a:rPr lang="en-US" sz="1900" dirty="0" smtClean="0"/>
              <a:t>lprazolam </a:t>
            </a:r>
            <a:r>
              <a:rPr lang="en-US" sz="1900" dirty="0"/>
              <a:t>(Xanax</a:t>
            </a:r>
            <a:r>
              <a:rPr lang="en-US" sz="1900" dirty="0" smtClean="0"/>
              <a:t>®)</a:t>
            </a:r>
            <a:r>
              <a:rPr lang="en-US" sz="1900" dirty="0"/>
              <a:t> </a:t>
            </a:r>
            <a:endParaRPr lang="en-US" sz="1900" dirty="0" smtClean="0"/>
          </a:p>
          <a:p>
            <a:r>
              <a:rPr lang="en-US" sz="1900" dirty="0"/>
              <a:t>C</a:t>
            </a:r>
            <a:r>
              <a:rPr lang="en-US" sz="1900" dirty="0" smtClean="0"/>
              <a:t>hlordiazepoxide</a:t>
            </a:r>
            <a:r>
              <a:rPr lang="en-US" sz="1900" dirty="0"/>
              <a:t> (Librium</a:t>
            </a:r>
            <a:r>
              <a:rPr lang="en-US" sz="1900" dirty="0" smtClean="0"/>
              <a:t>®)</a:t>
            </a:r>
          </a:p>
          <a:p>
            <a:r>
              <a:rPr lang="en-US" sz="1900" dirty="0"/>
              <a:t>D</a:t>
            </a:r>
            <a:r>
              <a:rPr lang="en-US" sz="1900" dirty="0" smtClean="0"/>
              <a:t>iazepam </a:t>
            </a:r>
            <a:r>
              <a:rPr lang="en-US" sz="1900" dirty="0"/>
              <a:t>(Valium</a:t>
            </a:r>
            <a:r>
              <a:rPr lang="en-US" sz="1900" dirty="0" smtClean="0"/>
              <a:t>®)</a:t>
            </a:r>
          </a:p>
          <a:p>
            <a:r>
              <a:rPr lang="en-US" sz="1900" dirty="0"/>
              <a:t>H</a:t>
            </a:r>
            <a:r>
              <a:rPr lang="en-US" sz="1900" dirty="0" smtClean="0"/>
              <a:t>alazepam </a:t>
            </a:r>
            <a:r>
              <a:rPr lang="en-US" sz="1900" dirty="0"/>
              <a:t>(Paxipam</a:t>
            </a:r>
            <a:r>
              <a:rPr lang="en-US" sz="1900" dirty="0" smtClean="0"/>
              <a:t>®) </a:t>
            </a:r>
          </a:p>
          <a:p>
            <a:r>
              <a:rPr lang="en-US" sz="1900" dirty="0" smtClean="0"/>
              <a:t>Lorazepam </a:t>
            </a:r>
            <a:r>
              <a:rPr lang="en-US" sz="1900" dirty="0"/>
              <a:t>(Ativan</a:t>
            </a:r>
            <a:r>
              <a:rPr lang="en-US" sz="1900" dirty="0" smtClean="0"/>
              <a:t>®)</a:t>
            </a:r>
          </a:p>
          <a:p>
            <a:r>
              <a:rPr lang="en-US" sz="1900" dirty="0" err="1"/>
              <a:t>O</a:t>
            </a:r>
            <a:r>
              <a:rPr lang="en-US" sz="1900" dirty="0" err="1" smtClean="0"/>
              <a:t>xazepam</a:t>
            </a:r>
            <a:r>
              <a:rPr lang="en-US" sz="1900" dirty="0" smtClean="0"/>
              <a:t> </a:t>
            </a:r>
            <a:r>
              <a:rPr lang="en-US" sz="1900" dirty="0"/>
              <a:t>(</a:t>
            </a:r>
            <a:r>
              <a:rPr lang="en-US" sz="1900" dirty="0" err="1"/>
              <a:t>Serax</a:t>
            </a:r>
            <a:r>
              <a:rPr lang="en-US" sz="1900" dirty="0" smtClean="0"/>
              <a:t>®) </a:t>
            </a:r>
          </a:p>
          <a:p>
            <a:r>
              <a:rPr lang="en-US" sz="1900" dirty="0" err="1"/>
              <a:t>P</a:t>
            </a:r>
            <a:r>
              <a:rPr lang="en-US" sz="1900" dirty="0" err="1" smtClean="0"/>
              <a:t>razepam</a:t>
            </a:r>
            <a:r>
              <a:rPr lang="en-US" sz="1900" dirty="0" smtClean="0"/>
              <a:t> </a:t>
            </a:r>
            <a:r>
              <a:rPr lang="en-US" sz="1900" dirty="0"/>
              <a:t>(</a:t>
            </a:r>
            <a:r>
              <a:rPr lang="en-US" sz="1900" dirty="0" err="1"/>
              <a:t>Centrax</a:t>
            </a:r>
            <a:r>
              <a:rPr lang="en-US" sz="1900" dirty="0" smtClean="0"/>
              <a:t>®)</a:t>
            </a:r>
          </a:p>
          <a:p>
            <a:r>
              <a:rPr lang="en-US" sz="1900" dirty="0" err="1"/>
              <a:t>Q</a:t>
            </a:r>
            <a:r>
              <a:rPr lang="en-US" sz="1900" dirty="0" err="1" smtClean="0"/>
              <a:t>uazepam</a:t>
            </a:r>
            <a:r>
              <a:rPr lang="en-US" sz="1900" dirty="0" smtClean="0"/>
              <a:t> </a:t>
            </a:r>
            <a:r>
              <a:rPr lang="en-US" sz="1900" dirty="0"/>
              <a:t>(Doral®)</a:t>
            </a:r>
            <a:r>
              <a:rPr lang="en-US" sz="1900" dirty="0" smtClean="0"/>
              <a:t> </a:t>
            </a:r>
          </a:p>
          <a:p>
            <a:pPr marL="0" indent="0">
              <a:buNone/>
            </a:pPr>
            <a:endParaRPr lang="en-US" sz="1900" dirty="0" smtClean="0"/>
          </a:p>
          <a:p>
            <a:pPr marL="0" indent="0">
              <a:buNone/>
            </a:pPr>
            <a:r>
              <a:rPr lang="en-US" sz="1400" dirty="0" smtClean="0"/>
              <a:t>Other </a:t>
            </a:r>
            <a:r>
              <a:rPr lang="en-US" sz="1400" dirty="0"/>
              <a:t>GABA agonists: Zaleplon, Zolpidem</a:t>
            </a:r>
          </a:p>
        </p:txBody>
      </p:sp>
    </p:spTree>
    <p:extLst>
      <p:ext uri="{BB962C8B-B14F-4D97-AF65-F5344CB8AC3E}">
        <p14:creationId xmlns:p14="http://schemas.microsoft.com/office/powerpoint/2010/main" val="199114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What is used for what?</a:t>
            </a:r>
          </a:p>
          <a:p>
            <a:r>
              <a:rPr lang="en-US" dirty="0" smtClean="0"/>
              <a:t>How is it decided?</a:t>
            </a:r>
          </a:p>
          <a:p>
            <a:r>
              <a:rPr lang="en-US" dirty="0" smtClean="0"/>
              <a:t>What is the data?</a:t>
            </a:r>
          </a:p>
          <a:p>
            <a:r>
              <a:rPr lang="en-US" dirty="0" smtClean="0"/>
              <a:t>Coming up next….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046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dirty="0" smtClean="0"/>
              <a:t>Neurodevelopmental Consultation Clinic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What is/is not challenging behavior </a:t>
            </a:r>
          </a:p>
          <a:p>
            <a:r>
              <a:rPr lang="en-US" dirty="0" smtClean="0"/>
              <a:t>What is “within normal”</a:t>
            </a:r>
          </a:p>
          <a:p>
            <a:r>
              <a:rPr lang="en-US" dirty="0" smtClean="0"/>
              <a:t>What is pathological</a:t>
            </a:r>
          </a:p>
          <a:p>
            <a:r>
              <a:rPr lang="en-US" dirty="0" smtClean="0"/>
              <a:t>What is next? </a:t>
            </a:r>
          </a:p>
          <a:p>
            <a:r>
              <a:rPr lang="en-US" dirty="0" smtClean="0"/>
              <a:t>What do I do?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81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But first….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553200" y="33833"/>
            <a:ext cx="2590800" cy="457200"/>
          </a:xfrm>
        </p:spPr>
        <p:txBody>
          <a:bodyPr/>
          <a:lstStyle/>
          <a:p>
            <a:pPr algn="ctr"/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33400" y="1905000"/>
            <a:ext cx="6705600" cy="2209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rial"/>
                <a:cs typeface="Arial"/>
              </a:rPr>
              <a:t>• </a:t>
            </a:r>
            <a:r>
              <a:rPr lang="en-US" dirty="0" smtClean="0">
                <a:latin typeface="Arial"/>
                <a:cs typeface="Arial"/>
              </a:rPr>
              <a:t>What is a challenging behavior? 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903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Challenging behavior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Culturally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abnormal behavior of such intensity, frequency or duration that the physical 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safety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of the person or others is placed in serious jeopardy, or behavior which is likely to seriously 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limit or deny access to the use of ordinary community facilities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22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600" dirty="0" smtClean="0"/>
              <a:t>Types of Challenging Behaviors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Noncompliance with directives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Repetitive Behaviors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Restricted interests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Sleep problems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Mood instability and “emotional” meltdowns.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Aggression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Self-injurious behavior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55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Does it interfere with QOL?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ABSOLUTELY!</a:t>
            </a:r>
          </a:p>
          <a:p>
            <a:r>
              <a:rPr lang="en-US" dirty="0" smtClean="0"/>
              <a:t>Limits safety</a:t>
            </a:r>
            <a:endParaRPr lang="en-US" dirty="0"/>
          </a:p>
          <a:p>
            <a:r>
              <a:rPr lang="en-US" dirty="0" smtClean="0"/>
              <a:t>Limits access to everything!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170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CE7A86BCB6D34394A7EC17130EFFFB" ma:contentTypeVersion="2" ma:contentTypeDescription="Create a new document." ma:contentTypeScope="" ma:versionID="0b7f3bfa5697fa9b72324ef41a3506c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dcce58c87e9fcebab8021569449a8d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91720AC-EDB0-466F-A5C2-2B2503CBB23E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AD89052-07EA-47C4-9A6A-12E2661F4F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F0B8AC0-9459-40F0-BD14-9C179FBD48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1918</TotalTime>
  <Words>1302</Words>
  <Application>Microsoft Office PowerPoint</Application>
  <PresentationFormat>On-screen Show (4:3)</PresentationFormat>
  <Paragraphs>270</Paragraphs>
  <Slides>49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Kennedy Krieger Institute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Lopez, Carmen ( Arvizu )</cp:lastModifiedBy>
  <cp:revision>131</cp:revision>
  <cp:lastPrinted>2016-08-29T17:33:47Z</cp:lastPrinted>
  <dcterms:created xsi:type="dcterms:W3CDTF">2015-02-12T18:17:06Z</dcterms:created>
  <dcterms:modified xsi:type="dcterms:W3CDTF">2021-04-29T16:23:35Z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0x01010097CE7A86BCB6D34394A7EC17130EFFFB</vt:lpwstr>
  </property>
</Properties>
</file>